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8" autoAdjust="0"/>
    <p:restoredTop sz="94660"/>
  </p:normalViewPr>
  <p:slideViewPr>
    <p:cSldViewPr snapToGrid="0">
      <p:cViewPr varScale="1">
        <p:scale>
          <a:sx n="95" d="100"/>
          <a:sy n="95" d="100"/>
        </p:scale>
        <p:origin x="67" y="3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299978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6DFDE6-6613-4396-955B-2F1469C7A9ED}" type="datetimeFigureOut">
              <a:rPr lang="en-IN" smtClean="0"/>
              <a:t>16-12-2024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3731261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2177863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80260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1289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676149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2753036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1764685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153562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221757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721843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6DFDE6-6613-4396-955B-2F1469C7A9ED}" type="datetimeFigureOut">
              <a:rPr lang="en-IN" smtClean="0"/>
              <a:t>16-12-2024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282393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6DFDE6-6613-4396-955B-2F1469C7A9ED}" type="datetimeFigureOut">
              <a:rPr lang="en-IN" smtClean="0"/>
              <a:t>16-12-2024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3095451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312917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132428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86DFDE6-6613-4396-955B-2F1469C7A9ED}" type="datetimeFigureOut">
              <a:rPr lang="en-IN" smtClean="0"/>
              <a:t>16-12-2024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686372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6DFDE6-6613-4396-955B-2F1469C7A9ED}" type="datetimeFigureOut">
              <a:rPr lang="en-IN" smtClean="0"/>
              <a:t>16-12-2024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00DE67-EED9-4D0C-A257-99B32E93D701}" type="slidenum">
              <a:rPr lang="en-IN" smtClean="0"/>
              <a:t>‹#›</a:t>
            </a:fld>
            <a:endParaRPr lang="en-IN"/>
          </a:p>
        </p:txBody>
      </p:sp>
    </p:spTree>
    <p:extLst>
      <p:ext uri="{BB962C8B-B14F-4D97-AF65-F5344CB8AC3E}">
        <p14:creationId xmlns:p14="http://schemas.microsoft.com/office/powerpoint/2010/main" val="3201094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86DFDE6-6613-4396-955B-2F1469C7A9ED}" type="datetimeFigureOut">
              <a:rPr lang="en-IN" smtClean="0"/>
              <a:t>16-12-2024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400DE67-EED9-4D0C-A257-99B32E93D701}" type="slidenum">
              <a:rPr lang="en-IN" smtClean="0"/>
              <a:t>‹#›</a:t>
            </a:fld>
            <a:endParaRPr lang="en-IN"/>
          </a:p>
        </p:txBody>
      </p:sp>
    </p:spTree>
    <p:extLst>
      <p:ext uri="{BB962C8B-B14F-4D97-AF65-F5344CB8AC3E}">
        <p14:creationId xmlns:p14="http://schemas.microsoft.com/office/powerpoint/2010/main" val="203548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905D-3E63-24F3-B63A-92F3B8984211}"/>
              </a:ext>
            </a:extLst>
          </p:cNvPr>
          <p:cNvSpPr>
            <a:spLocks noGrp="1"/>
          </p:cNvSpPr>
          <p:nvPr>
            <p:ph type="ctrTitle"/>
          </p:nvPr>
        </p:nvSpPr>
        <p:spPr>
          <a:xfrm>
            <a:off x="1524000" y="2963632"/>
            <a:ext cx="9144000" cy="930735"/>
          </a:xfrm>
        </p:spPr>
        <p:txBody>
          <a:bodyPr>
            <a:normAutofit fontScale="90000"/>
          </a:bodyPr>
          <a:lstStyle/>
          <a:p>
            <a:r>
              <a:rPr lang="en-US" dirty="0"/>
              <a:t>HR DATA ANALYSIS</a:t>
            </a:r>
            <a:endParaRPr lang="en-IN" dirty="0"/>
          </a:p>
        </p:txBody>
      </p:sp>
    </p:spTree>
    <p:extLst>
      <p:ext uri="{BB962C8B-B14F-4D97-AF65-F5344CB8AC3E}">
        <p14:creationId xmlns:p14="http://schemas.microsoft.com/office/powerpoint/2010/main" val="126071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D3DB-463F-9786-1F54-A0D98923C71E}"/>
              </a:ext>
            </a:extLst>
          </p:cNvPr>
          <p:cNvSpPr>
            <a:spLocks noGrp="1"/>
          </p:cNvSpPr>
          <p:nvPr>
            <p:ph type="title"/>
          </p:nvPr>
        </p:nvSpPr>
        <p:spPr>
          <a:xfrm>
            <a:off x="256673" y="317000"/>
            <a:ext cx="11678653" cy="541254"/>
          </a:xfrm>
        </p:spPr>
        <p:txBody>
          <a:bodyPr>
            <a:normAutofit fontScale="90000"/>
          </a:bodyPr>
          <a:lstStyle/>
          <a:p>
            <a:pPr algn="ctr"/>
            <a:r>
              <a:rPr lang="en-US" sz="2800" dirty="0"/>
              <a:t>SUM OF SALARY AND COUNT OF PERFORMANCE SCORE BY DEPARTMENT</a:t>
            </a:r>
            <a:endParaRPr lang="en-IN" sz="2800" dirty="0"/>
          </a:p>
        </p:txBody>
      </p:sp>
      <p:pic>
        <p:nvPicPr>
          <p:cNvPr id="5" name="Content Placeholder 4">
            <a:extLst>
              <a:ext uri="{FF2B5EF4-FFF2-40B4-BE49-F238E27FC236}">
                <a16:creationId xmlns:a16="http://schemas.microsoft.com/office/drawing/2014/main" id="{805D968C-E136-947A-9553-FFFA16CD19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8990" y="962526"/>
            <a:ext cx="9141980" cy="5767137"/>
          </a:xfrm>
        </p:spPr>
      </p:pic>
    </p:spTree>
    <p:extLst>
      <p:ext uri="{BB962C8B-B14F-4D97-AF65-F5344CB8AC3E}">
        <p14:creationId xmlns:p14="http://schemas.microsoft.com/office/powerpoint/2010/main" val="84708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EEB4164-8C9D-F89C-4994-AA894DF9AF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823111" cy="3429000"/>
          </a:xfrm>
        </p:spPr>
      </p:pic>
      <p:pic>
        <p:nvPicPr>
          <p:cNvPr id="11" name="Picture 10">
            <a:extLst>
              <a:ext uri="{FF2B5EF4-FFF2-40B4-BE49-F238E27FC236}">
                <a16:creationId xmlns:a16="http://schemas.microsoft.com/office/drawing/2014/main" id="{94E11D04-15C6-4501-27EF-F8C671D02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696" y="3429001"/>
            <a:ext cx="6808304" cy="3429000"/>
          </a:xfrm>
          <a:prstGeom prst="rect">
            <a:avLst/>
          </a:prstGeom>
        </p:spPr>
      </p:pic>
      <p:sp>
        <p:nvSpPr>
          <p:cNvPr id="13" name="TextBox 12">
            <a:extLst>
              <a:ext uri="{FF2B5EF4-FFF2-40B4-BE49-F238E27FC236}">
                <a16:creationId xmlns:a16="http://schemas.microsoft.com/office/drawing/2014/main" id="{98ECBFBD-184A-6B8D-2103-B773153DE471}"/>
              </a:ext>
            </a:extLst>
          </p:cNvPr>
          <p:cNvSpPr txBox="1"/>
          <p:nvPr/>
        </p:nvSpPr>
        <p:spPr>
          <a:xfrm>
            <a:off x="6823110" y="168442"/>
            <a:ext cx="5053263" cy="3110147"/>
          </a:xfrm>
          <a:prstGeom prst="rect">
            <a:avLst/>
          </a:prstGeom>
          <a:noFill/>
        </p:spPr>
        <p:txBody>
          <a:bodyPr wrap="square" rtlCol="0">
            <a:spAutoFit/>
          </a:bodyPr>
          <a:lstStyle/>
          <a:p>
            <a:pPr lvl="0">
              <a:lnSpc>
                <a:spcPct val="107000"/>
              </a:lnSpc>
              <a:spcAft>
                <a:spcPts val="800"/>
              </a:spcAft>
              <a:buSzPts val="1000"/>
              <a:tabLst>
                <a:tab pos="457200" algn="l"/>
              </a:tabLst>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Production</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has the largest number of employees, which is reflected in the high total salary sum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793,090</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as well as the significant variation in performance scores. The department shows a range of employees from those with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high salaries</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(e.g., higher sum salaries for longer-tenured employees) to those with lower salaries. This could indicate that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salary and performance</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may vary significantly based on seniority, job role, or tenure in the company.</a:t>
            </a:r>
          </a:p>
          <a:p>
            <a:pPr lvl="0">
              <a:lnSpc>
                <a:spcPct val="107000"/>
              </a:lnSpc>
              <a:spcAft>
                <a:spcPts val="800"/>
              </a:spcAft>
              <a:buSzPts val="1000"/>
              <a:tabLst>
                <a:tab pos="457200" algn="l"/>
              </a:tabLst>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IT/IS</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employees show a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moderate salary sum</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(e.g.,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686,580</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in one record) but have a smaller number of employees (compared to Production), suggesting that salaries in IT may be relatively competitive but the department may be smaller or newer.</a:t>
            </a:r>
          </a:p>
          <a:p>
            <a:endParaRPr lang="en-IN" dirty="0"/>
          </a:p>
        </p:txBody>
      </p:sp>
      <p:sp>
        <p:nvSpPr>
          <p:cNvPr id="14" name="TextBox 13">
            <a:extLst>
              <a:ext uri="{FF2B5EF4-FFF2-40B4-BE49-F238E27FC236}">
                <a16:creationId xmlns:a16="http://schemas.microsoft.com/office/drawing/2014/main" id="{7930DC73-D74A-EF38-0B71-D8A8978B4CA5}"/>
              </a:ext>
            </a:extLst>
          </p:cNvPr>
          <p:cNvSpPr txBox="1"/>
          <p:nvPr/>
        </p:nvSpPr>
        <p:spPr>
          <a:xfrm>
            <a:off x="129122" y="3513221"/>
            <a:ext cx="5125452" cy="3406510"/>
          </a:xfrm>
          <a:prstGeom prst="rect">
            <a:avLst/>
          </a:prstGeom>
          <a:noFill/>
        </p:spPr>
        <p:txBody>
          <a:bodyPr wrap="square" rtlCol="0">
            <a:spAutoFit/>
          </a:bodyPr>
          <a:lstStyle/>
          <a:p>
            <a:pPr lvl="0">
              <a:lnSpc>
                <a:spcPct val="107000"/>
              </a:lnSpc>
              <a:spcAft>
                <a:spcPts val="800"/>
              </a:spcAft>
              <a:buSzPts val="1000"/>
              <a:tabLst>
                <a:tab pos="457200" algn="l"/>
              </a:tabLs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hiring dates</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reveal that the company has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employees from various hiring years</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which can provide insights into employee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retention</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turnover</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For example, several employees have been with the company since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2011</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while others were hired as recently as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2017</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The data also reflects different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salary levels</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that may be associated with tenure. Older employees tend to have higher salaries, which could reflect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salary increments</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promotions</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or the </a:t>
            </a: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experience</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of long-term staff.</a:t>
            </a:r>
          </a:p>
          <a:p>
            <a:pPr lvl="0">
              <a:lnSpc>
                <a:spcPct val="107000"/>
              </a:lnSpc>
              <a:spcAft>
                <a:spcPts val="800"/>
              </a:spcAft>
              <a:buSzPts val="1000"/>
              <a:tabLst>
                <a:tab pos="457200" algn="l"/>
              </a:tabLs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It is essential to </a:t>
            </a:r>
            <a:r>
              <a:rPr lang="en-IN" sz="1400"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whether employees who joined earlier (in 2010–2015) are receiving adequate raises or whether the company might be falling behind on competitive pay in newer years, potentially causing retention issues.</a:t>
            </a:r>
          </a:p>
          <a:p>
            <a:endParaRPr lang="en-IN" dirty="0"/>
          </a:p>
        </p:txBody>
      </p:sp>
    </p:spTree>
    <p:extLst>
      <p:ext uri="{BB962C8B-B14F-4D97-AF65-F5344CB8AC3E}">
        <p14:creationId xmlns:p14="http://schemas.microsoft.com/office/powerpoint/2010/main" val="2462726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D16DAA-E04E-F493-1F27-6F5F42BB2092}"/>
              </a:ext>
            </a:extLst>
          </p:cNvPr>
          <p:cNvSpPr>
            <a:spLocks noGrp="1"/>
          </p:cNvSpPr>
          <p:nvPr>
            <p:ph idx="1"/>
          </p:nvPr>
        </p:nvSpPr>
        <p:spPr>
          <a:xfrm>
            <a:off x="667752" y="922045"/>
            <a:ext cx="10856495" cy="5013910"/>
          </a:xfrm>
        </p:spPr>
        <p:txBody>
          <a:bodyPr>
            <a:normAutofit lnSpcReduction="10000"/>
          </a:bodyPr>
          <a:lstStyle/>
          <a:p>
            <a:pPr marL="0" lvl="0" indent="0">
              <a:lnSpc>
                <a:spcPct val="107000"/>
              </a:lnSpc>
              <a:spcAft>
                <a:spcPts val="800"/>
              </a:spcAft>
              <a:buSzPts val="1000"/>
              <a:buNone/>
              <a:tabLst>
                <a:tab pos="4572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performance score</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for employees varies greatly, with some employees receiving low scores (as low as 1), while others have higher scores (up to 13). This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disparity in performance scores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across departments suggests that HR should </a:t>
            </a:r>
            <a:r>
              <a:rPr lang="en-IN" sz="1500"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whether there are any departmental trends. </a:t>
            </a:r>
          </a:p>
          <a:p>
            <a:pPr marL="0" lvl="0" indent="0">
              <a:lnSpc>
                <a:spcPct val="107000"/>
              </a:lnSpc>
              <a:spcAft>
                <a:spcPts val="800"/>
              </a:spcAft>
              <a:buSzPts val="1000"/>
              <a:buNone/>
              <a:tabLst>
                <a:tab pos="4572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The data allows for exploring the correlation between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salary and performance scores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For example, employees with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higher salaries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tend to have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higher performance scores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(such as in the case of long-tenured employees in Production and IT/IS). If employees with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lower salaries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have consistently low performance scores, HR could investigate whether compensation is a contributing factor to performance.</a:t>
            </a:r>
          </a:p>
          <a:p>
            <a:pPr marL="0" lvl="0" indent="0">
              <a:lnSpc>
                <a:spcPct val="107000"/>
              </a:lnSpc>
              <a:spcAft>
                <a:spcPts val="800"/>
              </a:spcAft>
              <a:buSzPts val="1000"/>
              <a:buNone/>
              <a:tabLst>
                <a:tab pos="4572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Sales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Engineering</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departments have a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small number of employees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but these employees seem to have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lower performance scores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overall, with many employees scoring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1 or 2</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HR may want to focus on improving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performance</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in these departments through training, mentorship, or even restructuring job roles to increase employee engagement and performance.</a:t>
            </a:r>
          </a:p>
          <a:p>
            <a:pPr marL="0" indent="0">
              <a:lnSpc>
                <a:spcPct val="107000"/>
              </a:lnSpc>
              <a:spcAft>
                <a:spcPts val="800"/>
              </a:spcAft>
              <a:buSzPts val="1000"/>
              <a:buNone/>
              <a:tabLst>
                <a:tab pos="4572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There seems to be a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large salary disparity</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among employees with similar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hiring dates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or in the same department. For example, an employee hired in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2011</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may have a salary of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$793,090</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or as low as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$47,750</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These discrepancies could be the result of variations in job roles, promotions, or even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compensation inequities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This is an opportunity for HR to review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compensation policies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to ensure fairness and transparency in salary determination.</a:t>
            </a:r>
          </a:p>
          <a:p>
            <a:pPr marL="0" indent="0">
              <a:lnSpc>
                <a:spcPct val="107000"/>
              </a:lnSpc>
              <a:spcAft>
                <a:spcPts val="800"/>
              </a:spcAft>
              <a:buSzPts val="1000"/>
              <a:buNone/>
              <a:tabLst>
                <a:tab pos="4572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The dataset could provide insights into the effectiveness of the company’s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promotion strategies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For example, a review of employees' performance scores over time could indicate if those with high performance are being promoted effectively. If not, it may signal gaps in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internal promotion policies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or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talent management strategies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lvl="0" indent="0">
              <a:lnSpc>
                <a:spcPct val="107000"/>
              </a:lnSpc>
              <a:spcAft>
                <a:spcPts val="800"/>
              </a:spcAft>
              <a:buSzPts val="1000"/>
              <a:buNone/>
              <a:tabLst>
                <a:tab pos="457200" algn="l"/>
              </a:tabLst>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6604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BBBF-DDB2-D95B-EAFD-5CAEE27AF173}"/>
              </a:ext>
            </a:extLst>
          </p:cNvPr>
          <p:cNvSpPr>
            <a:spLocks noGrp="1"/>
          </p:cNvSpPr>
          <p:nvPr>
            <p:ph type="title"/>
          </p:nvPr>
        </p:nvSpPr>
        <p:spPr>
          <a:xfrm>
            <a:off x="838200" y="180641"/>
            <a:ext cx="10515600" cy="1325563"/>
          </a:xfrm>
        </p:spPr>
        <p:txBody>
          <a:bodyPr/>
          <a:lstStyle/>
          <a:p>
            <a:r>
              <a:rPr lang="en-US" dirty="0"/>
              <a:t>COUNT OF EMPLOYEES BY DEPARTMENT</a:t>
            </a:r>
            <a:endParaRPr lang="en-IN" dirty="0"/>
          </a:p>
        </p:txBody>
      </p:sp>
      <p:sp>
        <p:nvSpPr>
          <p:cNvPr id="7" name="Content Placeholder 6">
            <a:extLst>
              <a:ext uri="{FF2B5EF4-FFF2-40B4-BE49-F238E27FC236}">
                <a16:creationId xmlns:a16="http://schemas.microsoft.com/office/drawing/2014/main" id="{FBDCF12F-AB07-B441-A4C8-C9DCB585F991}"/>
              </a:ext>
            </a:extLst>
          </p:cNvPr>
          <p:cNvSpPr>
            <a:spLocks noGrp="1"/>
          </p:cNvSpPr>
          <p:nvPr>
            <p:ph idx="1"/>
          </p:nvPr>
        </p:nvSpPr>
        <p:spPr>
          <a:xfrm>
            <a:off x="264850" y="1757989"/>
            <a:ext cx="5205819" cy="3739566"/>
          </a:xfrm>
        </p:spPr>
        <p:txBody>
          <a:bodyPr>
            <a:normAutofit fontScale="55000" lnSpcReduction="20000"/>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Production</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department is by far the largest, with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209 employees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indicating that it is likely the core operational area of the company. This could mean the company has a strong emphasis on production or manufacturing, which may require further workforce management strategies to ensure optimal efficiency and satisfaction.</a:t>
            </a:r>
          </a:p>
          <a:p>
            <a:pPr marL="342900" lvl="0" indent="-342900">
              <a:lnSpc>
                <a:spcPct val="107000"/>
              </a:lnSpc>
              <a:spcAft>
                <a:spcPts val="800"/>
              </a:spcAft>
              <a:buSzPts val="1000"/>
              <a:buFont typeface="Symbol" panose="05050102010706020507" pitchFamily="18" charset="2"/>
              <a:buChar char=""/>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IT/IS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comes next with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50 employees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a relatively large number, reflecting the company's investment in technology and information systems. The size of this department suggests it plays a critical role in supporting the company's digital infrastructure.</a:t>
            </a:r>
          </a:p>
          <a:p>
            <a:pPr marL="342900" indent="-342900">
              <a:lnSpc>
                <a:spcPct val="107000"/>
              </a:lnSpc>
              <a:spcAft>
                <a:spcPts val="800"/>
              </a:spcAft>
              <a:buSzPts val="1000"/>
              <a:buFont typeface="Symbol" panose="05050102010706020507" pitchFamily="18" charset="2"/>
              <a:buChar char=""/>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Sales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Engineering</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departments are smaller, with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31</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11</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employees, respectively. These departments might benefit from further growth or optimization depending on the company’s strategic goals, particularly in driving revenue and innovation.</a:t>
            </a:r>
          </a:p>
        </p:txBody>
      </p:sp>
      <p:pic>
        <p:nvPicPr>
          <p:cNvPr id="9" name="Picture 8">
            <a:extLst>
              <a:ext uri="{FF2B5EF4-FFF2-40B4-BE49-F238E27FC236}">
                <a16:creationId xmlns:a16="http://schemas.microsoft.com/office/drawing/2014/main" id="{59188DCA-C8CD-C128-3FBE-ACD2735A8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6996" y="2693320"/>
            <a:ext cx="6665004" cy="3874168"/>
          </a:xfrm>
          <a:prstGeom prst="rect">
            <a:avLst/>
          </a:prstGeom>
        </p:spPr>
      </p:pic>
      <p:graphicFrame>
        <p:nvGraphicFramePr>
          <p:cNvPr id="10" name="Table 9">
            <a:extLst>
              <a:ext uri="{FF2B5EF4-FFF2-40B4-BE49-F238E27FC236}">
                <a16:creationId xmlns:a16="http://schemas.microsoft.com/office/drawing/2014/main" id="{DA11F76E-B95D-5198-5235-DC45368264F0}"/>
              </a:ext>
            </a:extLst>
          </p:cNvPr>
          <p:cNvGraphicFramePr>
            <a:graphicFrameLocks noGrp="1"/>
          </p:cNvGraphicFramePr>
          <p:nvPr>
            <p:extLst>
              <p:ext uri="{D42A27DB-BD31-4B8C-83A1-F6EECF244321}">
                <p14:modId xmlns:p14="http://schemas.microsoft.com/office/powerpoint/2010/main" val="4265970724"/>
              </p:ext>
            </p:extLst>
          </p:nvPr>
        </p:nvGraphicFramePr>
        <p:xfrm>
          <a:off x="7703798" y="1253140"/>
          <a:ext cx="2311400" cy="1440180"/>
        </p:xfrm>
        <a:graphic>
          <a:graphicData uri="http://schemas.openxmlformats.org/drawingml/2006/table">
            <a:tbl>
              <a:tblPr/>
              <a:tblGrid>
                <a:gridCol w="889000">
                  <a:extLst>
                    <a:ext uri="{9D8B030D-6E8A-4147-A177-3AD203B41FA5}">
                      <a16:colId xmlns:a16="http://schemas.microsoft.com/office/drawing/2014/main" val="1559085538"/>
                    </a:ext>
                  </a:extLst>
                </a:gridCol>
                <a:gridCol w="1422400">
                  <a:extLst>
                    <a:ext uri="{9D8B030D-6E8A-4147-A177-3AD203B41FA5}">
                      <a16:colId xmlns:a16="http://schemas.microsoft.com/office/drawing/2014/main" val="3762162818"/>
                    </a:ext>
                  </a:extLst>
                </a:gridCol>
              </a:tblGrid>
              <a:tr h="182880">
                <a:tc>
                  <a:txBody>
                    <a:bodyPr/>
                    <a:lstStyle/>
                    <a:p>
                      <a:pPr algn="l" fontAlgn="b"/>
                      <a:r>
                        <a:rPr lang="en-IN" sz="1100" b="1" i="0" u="none" strike="noStrike">
                          <a:solidFill>
                            <a:srgbClr val="FFFFFF"/>
                          </a:solidFill>
                          <a:effectLst/>
                          <a:latin typeface="Calibri" panose="020F0502020204030204" pitchFamily="34" charset="0"/>
                        </a:rPr>
                        <a:t>Department</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100" b="1" i="0" u="none" strike="noStrike">
                          <a:solidFill>
                            <a:srgbClr val="FFFFFF"/>
                          </a:solidFill>
                          <a:effectLst/>
                          <a:latin typeface="Calibri" panose="020F0502020204030204" pitchFamily="34" charset="0"/>
                        </a:rPr>
                        <a:t>Count of EmployeeID</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342539296"/>
                  </a:ext>
                </a:extLst>
              </a:tr>
              <a:tr h="182880">
                <a:tc>
                  <a:txBody>
                    <a:bodyPr/>
                    <a:lstStyle/>
                    <a:p>
                      <a:pPr algn="l" fontAlgn="b"/>
                      <a:r>
                        <a:rPr lang="en-IN" sz="1100" b="0" i="0" u="none" strike="noStrike">
                          <a:solidFill>
                            <a:srgbClr val="000000"/>
                          </a:solidFill>
                          <a:effectLst/>
                          <a:latin typeface="Calibri" panose="020F0502020204030204" pitchFamily="34" charset="0"/>
                        </a:rPr>
                        <a:t>Production</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209</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27840966"/>
                  </a:ext>
                </a:extLst>
              </a:tr>
              <a:tr h="182880">
                <a:tc>
                  <a:txBody>
                    <a:bodyPr/>
                    <a:lstStyle/>
                    <a:p>
                      <a:pPr algn="l" fontAlgn="b"/>
                      <a:r>
                        <a:rPr lang="en-IN" sz="1100" b="0" i="0" u="none" strike="noStrike">
                          <a:solidFill>
                            <a:srgbClr val="000000"/>
                          </a:solidFill>
                          <a:effectLst/>
                          <a:latin typeface="Calibri" panose="020F0502020204030204" pitchFamily="34" charset="0"/>
                        </a:rPr>
                        <a:t>IT/IS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50</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797712736"/>
                  </a:ext>
                </a:extLst>
              </a:tr>
              <a:tr h="182880">
                <a:tc>
                  <a:txBody>
                    <a:bodyPr/>
                    <a:lstStyle/>
                    <a:p>
                      <a:pPr algn="l" fontAlgn="b"/>
                      <a:r>
                        <a:rPr lang="en-IN" sz="1100" b="0" i="0" u="none" strike="noStrike">
                          <a:solidFill>
                            <a:srgbClr val="000000"/>
                          </a:solidFill>
                          <a:effectLst/>
                          <a:latin typeface="Calibri" panose="020F0502020204030204" pitchFamily="34" charset="0"/>
                        </a:rPr>
                        <a:t>Sales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100" b="0" i="0" u="none" strike="noStrike" dirty="0">
                          <a:solidFill>
                            <a:srgbClr val="000000"/>
                          </a:solidFill>
                          <a:effectLst/>
                          <a:latin typeface="Calibri" panose="020F0502020204030204" pitchFamily="34" charset="0"/>
                        </a:rPr>
                        <a:t>31</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39383365"/>
                  </a:ext>
                </a:extLst>
              </a:tr>
              <a:tr h="182880">
                <a:tc>
                  <a:txBody>
                    <a:bodyPr/>
                    <a:lstStyle/>
                    <a:p>
                      <a:pPr algn="l" fontAlgn="b"/>
                      <a:r>
                        <a:rPr lang="en-IN" sz="1100" b="0" i="0" u="none" strike="noStrike">
                          <a:solidFill>
                            <a:srgbClr val="000000"/>
                          </a:solidFill>
                          <a:effectLst/>
                          <a:latin typeface="Calibri" panose="020F0502020204030204" pitchFamily="34" charset="0"/>
                        </a:rPr>
                        <a:t>Engineering</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11</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900441461"/>
                  </a:ext>
                </a:extLst>
              </a:tr>
              <a:tr h="182880">
                <a:tc>
                  <a:txBody>
                    <a:bodyPr/>
                    <a:lstStyle/>
                    <a:p>
                      <a:pPr algn="l" fontAlgn="b"/>
                      <a:r>
                        <a:rPr lang="en-IN" sz="1100" b="0" i="0" u="none" strike="noStrike">
                          <a:solidFill>
                            <a:srgbClr val="000000"/>
                          </a:solidFill>
                          <a:effectLst/>
                          <a:latin typeface="Calibri" panose="020F0502020204030204" pitchFamily="34" charset="0"/>
                        </a:rPr>
                        <a:t>Admin Offices</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9</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61960774"/>
                  </a:ext>
                </a:extLst>
              </a:tr>
              <a:tr h="182880">
                <a:tc>
                  <a:txBody>
                    <a:bodyPr/>
                    <a:lstStyle/>
                    <a:p>
                      <a:pPr algn="l" fontAlgn="b"/>
                      <a:r>
                        <a:rPr lang="en-IN" sz="1100" b="0" i="0" u="none" strike="noStrike">
                          <a:solidFill>
                            <a:srgbClr val="000000"/>
                          </a:solidFill>
                          <a:effectLst/>
                          <a:latin typeface="Calibri" panose="020F0502020204030204" pitchFamily="34" charset="0"/>
                        </a:rPr>
                        <a:t>Executive Office</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320860459"/>
                  </a:ext>
                </a:extLst>
              </a:tr>
            </a:tbl>
          </a:graphicData>
        </a:graphic>
      </p:graphicFrame>
    </p:spTree>
    <p:extLst>
      <p:ext uri="{BB962C8B-B14F-4D97-AF65-F5344CB8AC3E}">
        <p14:creationId xmlns:p14="http://schemas.microsoft.com/office/powerpoint/2010/main" val="2612649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E9A239-3778-539E-2E96-74FF8BF6AF67}"/>
              </a:ext>
            </a:extLst>
          </p:cNvPr>
          <p:cNvSpPr>
            <a:spLocks noGrp="1"/>
          </p:cNvSpPr>
          <p:nvPr>
            <p:ph idx="1"/>
          </p:nvPr>
        </p:nvSpPr>
        <p:spPr>
          <a:xfrm>
            <a:off x="128338" y="176464"/>
            <a:ext cx="6697578" cy="6954252"/>
          </a:xfrm>
        </p:spPr>
        <p:txBody>
          <a:bodyPr>
            <a:normAutofit fontScale="92500" lnSpcReduction="10000"/>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Admin Offices</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have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9 employees</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a small but essential team, likely responsible for supporting the rest of the organization in administrative functions.</a:t>
            </a:r>
          </a:p>
          <a:p>
            <a:pPr marL="342900" lvl="0" indent="-342900">
              <a:lnSpc>
                <a:spcPct val="107000"/>
              </a:lnSpc>
              <a:spcAft>
                <a:spcPts val="800"/>
              </a:spcAft>
              <a:buSzPts val="1000"/>
              <a:buFont typeface="Symbol" panose="05050102010706020507" pitchFamily="18" charset="2"/>
              <a:buChar char=""/>
              <a:tabLst>
                <a:tab pos="457200" algn="l"/>
              </a:tabLst>
            </a:pP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Executive Office</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has only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1 employee</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indicating that the senior leadership is relatively small, or perhaps the role includes multiple responsibilities or is part of a broader team.</a:t>
            </a:r>
          </a:p>
          <a:p>
            <a:pPr marL="342900" lvl="0" indent="-342900">
              <a:lnSpc>
                <a:spcPct val="107000"/>
              </a:lnSpc>
              <a:spcAft>
                <a:spcPts val="800"/>
              </a:spcAft>
              <a:buSzPts val="1000"/>
              <a:buFont typeface="Symbol" panose="05050102010706020507" pitchFamily="18" charset="2"/>
              <a:buChar char=""/>
              <a:tabLst>
                <a:tab pos="457200" algn="l"/>
              </a:tabLst>
            </a:pP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A significant portion of the workforce (around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65%</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is in the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Production</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department, which may create challenges in terms of workforce engagement, communication, and retention if not managed properly. Employee satisfaction in such a large group should be a focus to prevent turnover and burnout.</a:t>
            </a:r>
          </a:p>
          <a:p>
            <a:pPr marL="342900" lvl="0" indent="-342900">
              <a:lnSpc>
                <a:spcPct val="107000"/>
              </a:lnSpc>
              <a:spcAft>
                <a:spcPts val="800"/>
              </a:spcAft>
              <a:buSzPts val="1000"/>
              <a:buFont typeface="Symbol" panose="05050102010706020507" pitchFamily="18" charset="2"/>
              <a:buChar char=""/>
              <a:tabLst>
                <a:tab pos="457200" algn="l"/>
              </a:tabLst>
            </a:pP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IT/IS</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with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50 employees</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is a sizable group, indicating that technology support and development are vital to the business, which could necessitate ongoing training and professional development to keep pace with tech trends.</a:t>
            </a:r>
          </a:p>
          <a:p>
            <a:pPr marL="342900" lvl="0" indent="-342900">
              <a:lnSpc>
                <a:spcPct val="107000"/>
              </a:lnSpc>
              <a:spcAft>
                <a:spcPts val="800"/>
              </a:spcAft>
              <a:buSzPts val="1000"/>
              <a:buFont typeface="Symbol" panose="05050102010706020507" pitchFamily="18" charset="2"/>
              <a:buChar char=""/>
              <a:tabLst>
                <a:tab pos="457200" algn="l"/>
              </a:tabLst>
            </a:pP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Sales</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Engineering</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departments are relatively small, which could limit capacity for scaling efforts in these areas. If the company plans to expand, they may need to invest in growing these departments or diversifying their skill sets.</a:t>
            </a:r>
          </a:p>
          <a:p>
            <a:r>
              <a:rPr lang="en-IN" sz="1700" kern="100" dirty="0">
                <a:effectLst/>
                <a:latin typeface="Calibri" panose="020F0502020204030204" pitchFamily="34" charset="0"/>
                <a:ea typeface="Calibri" panose="020F0502020204030204" pitchFamily="34" charset="0"/>
                <a:cs typeface="Times New Roman" panose="02020603050405020304" pitchFamily="18" charset="0"/>
              </a:rPr>
              <a:t>If the company plans for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growth</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there could be a need to scale departments like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Sales</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Engineering</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700" b="1" kern="100" dirty="0">
                <a:effectLst/>
                <a:latin typeface="Calibri" panose="020F0502020204030204" pitchFamily="34" charset="0"/>
                <a:ea typeface="Calibri" panose="020F0502020204030204" pitchFamily="34" charset="0"/>
                <a:cs typeface="Times New Roman" panose="02020603050405020304" pitchFamily="18" charset="0"/>
              </a:rPr>
              <a:t>Admin Offices</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HR should be prepared to develop strategies for recruiting, onboarding, and retaining employees as these areas expand.</a:t>
            </a:r>
          </a:p>
          <a:p>
            <a:endParaRPr lang="en-IN" dirty="0"/>
          </a:p>
        </p:txBody>
      </p:sp>
      <p:pic>
        <p:nvPicPr>
          <p:cNvPr id="7" name="Picture 6">
            <a:extLst>
              <a:ext uri="{FF2B5EF4-FFF2-40B4-BE49-F238E27FC236}">
                <a16:creationId xmlns:a16="http://schemas.microsoft.com/office/drawing/2014/main" id="{0179EA4E-880D-7979-16F5-C22B179EAC2A}"/>
              </a:ext>
            </a:extLst>
          </p:cNvPr>
          <p:cNvPicPr>
            <a:picLocks noChangeAspect="1"/>
          </p:cNvPicPr>
          <p:nvPr/>
        </p:nvPicPr>
        <p:blipFill>
          <a:blip r:embed="rId2">
            <a:extLst>
              <a:ext uri="{28A0092B-C50C-407E-A947-70E740481C1C}">
                <a14:useLocalDpi xmlns:a14="http://schemas.microsoft.com/office/drawing/2010/main" val="0"/>
              </a:ext>
            </a:extLst>
          </a:blip>
          <a:srcRect t="272"/>
          <a:stretch/>
        </p:blipFill>
        <p:spPr>
          <a:xfrm>
            <a:off x="6825916" y="1169760"/>
            <a:ext cx="5314227" cy="4518479"/>
          </a:xfrm>
          <a:prstGeom prst="rect">
            <a:avLst/>
          </a:prstGeom>
        </p:spPr>
      </p:pic>
    </p:spTree>
    <p:extLst>
      <p:ext uri="{BB962C8B-B14F-4D97-AF65-F5344CB8AC3E}">
        <p14:creationId xmlns:p14="http://schemas.microsoft.com/office/powerpoint/2010/main" val="2902826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95A36-411D-CD42-DA7A-D073F29D7D0D}"/>
              </a:ext>
            </a:extLst>
          </p:cNvPr>
          <p:cNvSpPr>
            <a:spLocks noGrp="1"/>
          </p:cNvSpPr>
          <p:nvPr>
            <p:ph type="title"/>
          </p:nvPr>
        </p:nvSpPr>
        <p:spPr/>
        <p:txBody>
          <a:bodyPr/>
          <a:lstStyle/>
          <a:p>
            <a:r>
              <a:rPr lang="en-US" dirty="0"/>
              <a:t>EMPLOYEE SATISFACTION</a:t>
            </a:r>
            <a:endParaRPr lang="en-IN" dirty="0"/>
          </a:p>
        </p:txBody>
      </p:sp>
      <p:sp>
        <p:nvSpPr>
          <p:cNvPr id="10" name="Content Placeholder 9">
            <a:extLst>
              <a:ext uri="{FF2B5EF4-FFF2-40B4-BE49-F238E27FC236}">
                <a16:creationId xmlns:a16="http://schemas.microsoft.com/office/drawing/2014/main" id="{0BF6C7D8-18C8-46FA-2E5F-C8E10F2C11CE}"/>
              </a:ext>
            </a:extLst>
          </p:cNvPr>
          <p:cNvSpPr>
            <a:spLocks noGrp="1"/>
          </p:cNvSpPr>
          <p:nvPr>
            <p:ph idx="1"/>
          </p:nvPr>
        </p:nvSpPr>
        <p:spPr>
          <a:xfrm>
            <a:off x="216568" y="1833803"/>
            <a:ext cx="4916906" cy="4351338"/>
          </a:xfrm>
        </p:spPr>
        <p:txBody>
          <a:bodyPr>
            <a:normAutofit/>
          </a:bodyPr>
          <a:lstStyle/>
          <a:p>
            <a:pPr marL="457200" lvl="1" indent="0">
              <a:lnSpc>
                <a:spcPct val="107000"/>
              </a:lnSpc>
              <a:spcAft>
                <a:spcPts val="800"/>
              </a:spcAft>
              <a:buSzPts val="1000"/>
              <a:buNone/>
              <a:tabLst>
                <a:tab pos="914400" algn="l"/>
              </a:tabLs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 dataset shows a general trend of most employees falling into the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3 (Neutral)</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to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4 (Satisfied)</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satisfaction levels, with a substantial portion of employees (108) at satisfaction level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3</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94</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employees at level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4</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This suggests that a significant portion of the workforce is either neutral or satisfied with their current roles, indicating room for improvement or targeted efforts to increase satisfaction across the board.</a:t>
            </a:r>
            <a:endParaRPr lang="en-IN" dirty="0">
              <a:effectLst/>
            </a:endParaRPr>
          </a:p>
          <a:p>
            <a:pPr marL="457200" lvl="1" indent="0">
              <a:lnSpc>
                <a:spcPct val="107000"/>
              </a:lnSpc>
              <a:spcAft>
                <a:spcPts val="800"/>
              </a:spcAft>
              <a:buSzPts val="1000"/>
              <a:buNone/>
              <a:tabLst>
                <a:tab pos="914400" algn="l"/>
              </a:tabLs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There is a direct correlation between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higher satisfaction levels</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higher total employee counts</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For instance, satisfaction levels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3 (Neutral)</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4 (Satisfied)</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have the highest number of employees (108 and 94, respectively). This suggests that employees who are at least neutral or satisfied with their roles tend to stay within the organization.</a:t>
            </a:r>
          </a:p>
          <a:p>
            <a:pPr marL="457200" lvl="1" indent="0">
              <a:lnSpc>
                <a:spcPct val="107000"/>
              </a:lnSpc>
              <a:spcAft>
                <a:spcPts val="800"/>
              </a:spcAft>
              <a:buSzPts val="1000"/>
              <a:buNone/>
              <a:tabLst>
                <a:tab pos="914400" algn="l"/>
              </a:tabLs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HR may need to investigate why </a:t>
            </a:r>
            <a:r>
              <a:rPr lang="en-IN" sz="1100" b="1" kern="100" dirty="0">
                <a:effectLst/>
                <a:latin typeface="Calibri" panose="020F0502020204030204" pitchFamily="34" charset="0"/>
                <a:ea typeface="Calibri" panose="020F0502020204030204" pitchFamily="34" charset="0"/>
                <a:cs typeface="Times New Roman" panose="02020603050405020304" pitchFamily="18" charset="0"/>
              </a:rPr>
              <a:t>satisfaction level 5 (Highly Satisfied)</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which would be the most desirable level, has fewer employees. It could indicate that while employees are generally satisfied, there may be a lack of programs or incentives to push satisfaction to its peak. Focusing on the areas that contribute to high employee satisfaction could be an area of focus.</a:t>
            </a:r>
          </a:p>
          <a:p>
            <a:endParaRPr lang="en-IN" dirty="0"/>
          </a:p>
        </p:txBody>
      </p:sp>
      <p:pic>
        <p:nvPicPr>
          <p:cNvPr id="12" name="Picture 11">
            <a:extLst>
              <a:ext uri="{FF2B5EF4-FFF2-40B4-BE49-F238E27FC236}">
                <a16:creationId xmlns:a16="http://schemas.microsoft.com/office/drawing/2014/main" id="{2D33F4A3-E43A-337A-99D1-771EACF3E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474" y="1674331"/>
            <a:ext cx="6743169" cy="4653925"/>
          </a:xfrm>
          <a:prstGeom prst="rect">
            <a:avLst/>
          </a:prstGeom>
        </p:spPr>
      </p:pic>
      <p:graphicFrame>
        <p:nvGraphicFramePr>
          <p:cNvPr id="13" name="Table 12">
            <a:extLst>
              <a:ext uri="{FF2B5EF4-FFF2-40B4-BE49-F238E27FC236}">
                <a16:creationId xmlns:a16="http://schemas.microsoft.com/office/drawing/2014/main" id="{5BAEE216-E8BA-F683-CD66-D53413358DC7}"/>
              </a:ext>
            </a:extLst>
          </p:cNvPr>
          <p:cNvGraphicFramePr>
            <a:graphicFrameLocks noGrp="1"/>
          </p:cNvGraphicFramePr>
          <p:nvPr>
            <p:extLst>
              <p:ext uri="{D42A27DB-BD31-4B8C-83A1-F6EECF244321}">
                <p14:modId xmlns:p14="http://schemas.microsoft.com/office/powerpoint/2010/main" val="1643382644"/>
              </p:ext>
            </p:extLst>
          </p:nvPr>
        </p:nvGraphicFramePr>
        <p:xfrm>
          <a:off x="7412858" y="479266"/>
          <a:ext cx="2184400" cy="1097280"/>
        </p:xfrm>
        <a:graphic>
          <a:graphicData uri="http://schemas.openxmlformats.org/drawingml/2006/table">
            <a:tbl>
              <a:tblPr/>
              <a:tblGrid>
                <a:gridCol w="1435100">
                  <a:extLst>
                    <a:ext uri="{9D8B030D-6E8A-4147-A177-3AD203B41FA5}">
                      <a16:colId xmlns:a16="http://schemas.microsoft.com/office/drawing/2014/main" val="1034641397"/>
                    </a:ext>
                  </a:extLst>
                </a:gridCol>
                <a:gridCol w="749300">
                  <a:extLst>
                    <a:ext uri="{9D8B030D-6E8A-4147-A177-3AD203B41FA5}">
                      <a16:colId xmlns:a16="http://schemas.microsoft.com/office/drawing/2014/main" val="3864074983"/>
                    </a:ext>
                  </a:extLst>
                </a:gridCol>
              </a:tblGrid>
              <a:tr h="182880">
                <a:tc>
                  <a:txBody>
                    <a:bodyPr/>
                    <a:lstStyle/>
                    <a:p>
                      <a:pPr algn="l" fontAlgn="b"/>
                      <a:r>
                        <a:rPr lang="en-IN" sz="1100" b="1" i="0" u="none" strike="noStrike">
                          <a:solidFill>
                            <a:srgbClr val="FFFFFF"/>
                          </a:solidFill>
                          <a:effectLst/>
                          <a:latin typeface="Calibri" panose="020F0502020204030204" pitchFamily="34" charset="0"/>
                        </a:rPr>
                        <a:t>EmployeeSatisfaction</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100" b="1" i="0" u="none" strike="noStrike">
                          <a:solidFill>
                            <a:srgbClr val="FFFFFF"/>
                          </a:solidFill>
                          <a:effectLst/>
                          <a:latin typeface="Calibri" panose="020F0502020204030204" pitchFamily="34" charset="0"/>
                        </a:rPr>
                        <a:t>TotalEmp</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3010921029"/>
                  </a:ext>
                </a:extLst>
              </a:tr>
              <a:tr h="182880">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85545471"/>
                  </a:ext>
                </a:extLst>
              </a:tr>
              <a:tr h="182880">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9</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648063845"/>
                  </a:ext>
                </a:extLst>
              </a:tr>
              <a:tr h="182880">
                <a:tc>
                  <a:txBody>
                    <a:bodyPr/>
                    <a:lstStyle/>
                    <a:p>
                      <a:pPr algn="r" fontAlgn="b"/>
                      <a:r>
                        <a:rPr lang="en-IN"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108</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69153500"/>
                  </a:ext>
                </a:extLst>
              </a:tr>
              <a:tr h="182880">
                <a:tc>
                  <a:txBody>
                    <a:bodyPr/>
                    <a:lstStyle/>
                    <a:p>
                      <a:pPr algn="r" fontAlgn="b"/>
                      <a:r>
                        <a:rPr lang="en-IN"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94</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119090545"/>
                  </a:ext>
                </a:extLst>
              </a:tr>
              <a:tr h="182880">
                <a:tc>
                  <a:txBody>
                    <a:bodyPr/>
                    <a:lstStyle/>
                    <a:p>
                      <a:pPr algn="r" fontAlgn="b"/>
                      <a:r>
                        <a:rPr lang="en-IN"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100" b="0" i="0" u="none" strike="noStrike" dirty="0">
                          <a:solidFill>
                            <a:srgbClr val="000000"/>
                          </a:solidFill>
                          <a:effectLst/>
                          <a:latin typeface="Calibri" panose="020F0502020204030204" pitchFamily="34" charset="0"/>
                        </a:rPr>
                        <a:t>98</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680262483"/>
                  </a:ext>
                </a:extLst>
              </a:tr>
            </a:tbl>
          </a:graphicData>
        </a:graphic>
      </p:graphicFrame>
    </p:spTree>
    <p:extLst>
      <p:ext uri="{BB962C8B-B14F-4D97-AF65-F5344CB8AC3E}">
        <p14:creationId xmlns:p14="http://schemas.microsoft.com/office/powerpoint/2010/main" val="3289919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FAC8078-C48C-2622-A051-437DF609FA24}"/>
              </a:ext>
            </a:extLst>
          </p:cNvPr>
          <p:cNvSpPr>
            <a:spLocks noGrp="1"/>
          </p:cNvSpPr>
          <p:nvPr>
            <p:ph idx="1"/>
          </p:nvPr>
        </p:nvSpPr>
        <p:spPr>
          <a:xfrm>
            <a:off x="657726" y="1179095"/>
            <a:ext cx="10696074" cy="4997868"/>
          </a:xfrm>
        </p:spPr>
        <p:txBody>
          <a:bodyPr>
            <a:normAutofit fontScale="92500" lnSpcReduction="20000"/>
          </a:bodyPr>
          <a:lstStyle/>
          <a:p>
            <a:pPr marL="0" indent="0">
              <a:buNone/>
            </a:pPr>
            <a:r>
              <a:rPr lang="en-IN" sz="1700" dirty="0">
                <a:effectLst/>
                <a:ea typeface="Calibri" panose="020F0502020204030204" pitchFamily="34" charset="0"/>
                <a:cs typeface="Times New Roman" panose="02020603050405020304" pitchFamily="18" charset="0"/>
              </a:rPr>
              <a:t>The fact that there are 2 employees in the </a:t>
            </a:r>
            <a:r>
              <a:rPr lang="en-IN" sz="1700" b="1" dirty="0">
                <a:effectLst/>
                <a:ea typeface="Calibri" panose="020F0502020204030204" pitchFamily="34" charset="0"/>
                <a:cs typeface="Times New Roman" panose="02020603050405020304" pitchFamily="18" charset="0"/>
              </a:rPr>
              <a:t>satisfaction level 1</a:t>
            </a:r>
            <a:r>
              <a:rPr lang="en-IN" sz="1700" dirty="0">
                <a:effectLst/>
                <a:ea typeface="Calibri" panose="020F0502020204030204" pitchFamily="34" charset="0"/>
                <a:cs typeface="Times New Roman" panose="02020603050405020304" pitchFamily="18" charset="0"/>
              </a:rPr>
              <a:t> category is a red flag. This could be a significant indicator of underlying problems in the workplace, such as poor management, inadequate resources, or work-life imbalance. HR should take immediate action to investigate the root causes of dissatisfaction among these individuals and develop an action plan to address their concerns.</a:t>
            </a:r>
            <a:r>
              <a:rPr lang="en-IN" sz="1700" kern="100" dirty="0">
                <a:effectLst/>
                <a:ea typeface="Calibri" panose="020F0502020204030204" pitchFamily="34" charset="0"/>
                <a:cs typeface="Times New Roman" panose="02020603050405020304" pitchFamily="18" charset="0"/>
              </a:rPr>
              <a:t>HR can develop targeted engagement programs specifically for employees in the </a:t>
            </a:r>
            <a:r>
              <a:rPr lang="en-IN" sz="1700" b="1" kern="100" dirty="0">
                <a:effectLst/>
                <a:ea typeface="Calibri" panose="020F0502020204030204" pitchFamily="34" charset="0"/>
                <a:cs typeface="Times New Roman" panose="02020603050405020304" pitchFamily="18" charset="0"/>
              </a:rPr>
              <a:t>satisfaction level 3</a:t>
            </a:r>
            <a:r>
              <a:rPr lang="en-IN" sz="1700" kern="100" dirty="0">
                <a:effectLst/>
                <a:ea typeface="Calibri" panose="020F0502020204030204" pitchFamily="34" charset="0"/>
                <a:cs typeface="Times New Roman" panose="02020603050405020304" pitchFamily="18" charset="0"/>
              </a:rPr>
              <a:t> group (Neutral), as this is the largest group. These programs could focus on improving communication, providing opportunities for development, and creating a more inclusive and supportive work environment. Engaged employees are more likely to move up to higher satisfaction levels, benefiting both employee retention and productivity.</a:t>
            </a:r>
          </a:p>
          <a:p>
            <a:pPr marL="0" lvl="0" indent="0">
              <a:lnSpc>
                <a:spcPct val="107000"/>
              </a:lnSpc>
              <a:spcAft>
                <a:spcPts val="800"/>
              </a:spcAft>
              <a:buSzPts val="1000"/>
              <a:buNone/>
              <a:tabLst>
                <a:tab pos="457200" algn="l"/>
              </a:tabLst>
            </a:pPr>
            <a:r>
              <a:rPr lang="en-IN" sz="1700" b="1" kern="100" dirty="0">
                <a:effectLst/>
                <a:ea typeface="Calibri" panose="020F0502020204030204" pitchFamily="34" charset="0"/>
                <a:cs typeface="Times New Roman" panose="02020603050405020304" pitchFamily="18" charset="0"/>
              </a:rPr>
              <a:t>Address Low Satisfaction</a:t>
            </a:r>
            <a:r>
              <a:rPr lang="en-IN" sz="1700" kern="100" dirty="0">
                <a:effectLst/>
                <a:ea typeface="Calibri" panose="020F0502020204030204" pitchFamily="34" charset="0"/>
                <a:cs typeface="Times New Roman" panose="02020603050405020304" pitchFamily="18" charset="0"/>
              </a:rPr>
              <a:t>: HR should conduct in-depth follow-ups with employees in </a:t>
            </a:r>
            <a:r>
              <a:rPr lang="en-IN" sz="1700" b="1" kern="100" dirty="0">
                <a:effectLst/>
                <a:ea typeface="Calibri" panose="020F0502020204030204" pitchFamily="34" charset="0"/>
                <a:cs typeface="Times New Roman" panose="02020603050405020304" pitchFamily="18" charset="0"/>
              </a:rPr>
              <a:t>satisfaction level 1</a:t>
            </a:r>
            <a:r>
              <a:rPr lang="en-IN" sz="1700" kern="100" dirty="0">
                <a:effectLst/>
                <a:ea typeface="Calibri" panose="020F0502020204030204" pitchFamily="34" charset="0"/>
                <a:cs typeface="Times New Roman" panose="02020603050405020304" pitchFamily="18" charset="0"/>
              </a:rPr>
              <a:t> to understand the causes of dissatisfaction and work on resolving the issues to prevent turnover.</a:t>
            </a:r>
          </a:p>
          <a:p>
            <a:pPr marL="0" lvl="0" indent="0">
              <a:lnSpc>
                <a:spcPct val="107000"/>
              </a:lnSpc>
              <a:spcAft>
                <a:spcPts val="800"/>
              </a:spcAft>
              <a:buSzPts val="1000"/>
              <a:buNone/>
              <a:tabLst>
                <a:tab pos="457200" algn="l"/>
              </a:tabLst>
            </a:pPr>
            <a:r>
              <a:rPr lang="en-IN" sz="1700" b="1" kern="100" dirty="0">
                <a:effectLst/>
                <a:ea typeface="Calibri" panose="020F0502020204030204" pitchFamily="34" charset="0"/>
                <a:cs typeface="Times New Roman" panose="02020603050405020304" pitchFamily="18" charset="0"/>
              </a:rPr>
              <a:t>Improve Engagement in Neutral Groups</a:t>
            </a:r>
            <a:r>
              <a:rPr lang="en-IN" sz="1700" kern="100" dirty="0">
                <a:effectLst/>
                <a:ea typeface="Calibri" panose="020F0502020204030204" pitchFamily="34" charset="0"/>
                <a:cs typeface="Times New Roman" panose="02020603050405020304" pitchFamily="18" charset="0"/>
              </a:rPr>
              <a:t>: Programs designed to transition </a:t>
            </a:r>
            <a:r>
              <a:rPr lang="en-IN" sz="1700" b="1" kern="100" dirty="0">
                <a:effectLst/>
                <a:ea typeface="Calibri" panose="020F0502020204030204" pitchFamily="34" charset="0"/>
                <a:cs typeface="Times New Roman" panose="02020603050405020304" pitchFamily="18" charset="0"/>
              </a:rPr>
              <a:t>Neutral (3)</a:t>
            </a:r>
            <a:r>
              <a:rPr lang="en-IN" sz="1700" kern="100" dirty="0">
                <a:effectLst/>
                <a:ea typeface="Calibri" panose="020F0502020204030204" pitchFamily="34" charset="0"/>
                <a:cs typeface="Times New Roman" panose="02020603050405020304" pitchFamily="18" charset="0"/>
              </a:rPr>
              <a:t> employees to </a:t>
            </a:r>
            <a:r>
              <a:rPr lang="en-IN" sz="1700" b="1" kern="100" dirty="0">
                <a:effectLst/>
                <a:ea typeface="Calibri" panose="020F0502020204030204" pitchFamily="34" charset="0"/>
                <a:cs typeface="Times New Roman" panose="02020603050405020304" pitchFamily="18" charset="0"/>
              </a:rPr>
              <a:t>Satisfied (4)</a:t>
            </a:r>
            <a:r>
              <a:rPr lang="en-IN" sz="1700" kern="100" dirty="0">
                <a:effectLst/>
                <a:ea typeface="Calibri" panose="020F0502020204030204" pitchFamily="34" charset="0"/>
                <a:cs typeface="Times New Roman" panose="02020603050405020304" pitchFamily="18" charset="0"/>
              </a:rPr>
              <a:t> employees could be highly beneficial. Focus on creating opportunities for skill development and career progression.</a:t>
            </a:r>
          </a:p>
          <a:p>
            <a:pPr marL="0" lvl="0" indent="0">
              <a:lnSpc>
                <a:spcPct val="107000"/>
              </a:lnSpc>
              <a:spcAft>
                <a:spcPts val="800"/>
              </a:spcAft>
              <a:buSzPts val="1000"/>
              <a:buNone/>
              <a:tabLst>
                <a:tab pos="457200" algn="l"/>
              </a:tabLst>
            </a:pPr>
            <a:r>
              <a:rPr lang="en-IN" sz="1700" b="1" kern="100" dirty="0">
                <a:effectLst/>
                <a:ea typeface="Calibri" panose="020F0502020204030204" pitchFamily="34" charset="0"/>
                <a:cs typeface="Times New Roman" panose="02020603050405020304" pitchFamily="18" charset="0"/>
              </a:rPr>
              <a:t>Regular Feedback Mechanisms</a:t>
            </a:r>
            <a:r>
              <a:rPr lang="en-IN" sz="1700" kern="100" dirty="0">
                <a:effectLst/>
                <a:ea typeface="Calibri" panose="020F0502020204030204" pitchFamily="34" charset="0"/>
                <a:cs typeface="Times New Roman" panose="02020603050405020304" pitchFamily="18" charset="0"/>
              </a:rPr>
              <a:t>: HR should implement continuous feedback mechanisms, such as pulse surveys or regular one-on-one check-ins, to track and respond to satisfaction levels proactively.</a:t>
            </a:r>
          </a:p>
          <a:p>
            <a:pPr marL="0" lvl="0" indent="0">
              <a:lnSpc>
                <a:spcPct val="107000"/>
              </a:lnSpc>
              <a:spcAft>
                <a:spcPts val="800"/>
              </a:spcAft>
              <a:buSzPts val="1000"/>
              <a:buNone/>
              <a:tabLst>
                <a:tab pos="457200" algn="l"/>
              </a:tabLst>
            </a:pPr>
            <a:r>
              <a:rPr lang="en-IN" sz="1700" b="1" kern="100" dirty="0">
                <a:effectLst/>
                <a:ea typeface="Calibri" panose="020F0502020204030204" pitchFamily="34" charset="0"/>
                <a:cs typeface="Times New Roman" panose="02020603050405020304" pitchFamily="18" charset="0"/>
              </a:rPr>
              <a:t>Foster a Culture of Recognition</a:t>
            </a:r>
            <a:r>
              <a:rPr lang="en-IN" sz="1700" kern="100" dirty="0">
                <a:effectLst/>
                <a:ea typeface="Calibri" panose="020F0502020204030204" pitchFamily="34" charset="0"/>
                <a:cs typeface="Times New Roman" panose="02020603050405020304" pitchFamily="18" charset="0"/>
              </a:rPr>
              <a:t>: More recognition and appreciation programs may help increase the number of employees in </a:t>
            </a:r>
            <a:r>
              <a:rPr lang="en-IN" sz="1700" b="1" kern="100" dirty="0">
                <a:effectLst/>
                <a:ea typeface="Calibri" panose="020F0502020204030204" pitchFamily="34" charset="0"/>
                <a:cs typeface="Times New Roman" panose="02020603050405020304" pitchFamily="18" charset="0"/>
              </a:rPr>
              <a:t>satisfaction level 5 (Highly Satisfied)</a:t>
            </a:r>
            <a:r>
              <a:rPr lang="en-IN" sz="1700" kern="100" dirty="0">
                <a:effectLst/>
                <a:ea typeface="Calibri" panose="020F0502020204030204" pitchFamily="34" charset="0"/>
                <a:cs typeface="Times New Roman" panose="02020603050405020304" pitchFamily="18" charset="0"/>
              </a:rPr>
              <a:t>, ensuring that the organization is fostering a motivated and happy workforce.</a:t>
            </a:r>
          </a:p>
          <a:p>
            <a:pPr marL="0" indent="0">
              <a:buNone/>
            </a:pPr>
            <a:endParaRPr lang="en-IN" dirty="0"/>
          </a:p>
        </p:txBody>
      </p:sp>
    </p:spTree>
    <p:extLst>
      <p:ext uri="{BB962C8B-B14F-4D97-AF65-F5344CB8AC3E}">
        <p14:creationId xmlns:p14="http://schemas.microsoft.com/office/powerpoint/2010/main" val="366484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BF2C9-918A-1853-1289-3F4004728F46}"/>
              </a:ext>
            </a:extLst>
          </p:cNvPr>
          <p:cNvSpPr>
            <a:spLocks noGrp="1"/>
          </p:cNvSpPr>
          <p:nvPr>
            <p:ph type="title"/>
          </p:nvPr>
        </p:nvSpPr>
        <p:spPr/>
        <p:txBody>
          <a:bodyPr/>
          <a:lstStyle/>
          <a:p>
            <a:r>
              <a:rPr lang="en-US" dirty="0"/>
              <a:t>GENDER RELATED TO EMPLOYEE SATUS</a:t>
            </a:r>
            <a:endParaRPr lang="en-IN" dirty="0"/>
          </a:p>
        </p:txBody>
      </p:sp>
      <p:graphicFrame>
        <p:nvGraphicFramePr>
          <p:cNvPr id="4" name="Content Placeholder 3">
            <a:extLst>
              <a:ext uri="{FF2B5EF4-FFF2-40B4-BE49-F238E27FC236}">
                <a16:creationId xmlns:a16="http://schemas.microsoft.com/office/drawing/2014/main" id="{52C4C3AD-73C7-A044-C321-074D49F997AF}"/>
              </a:ext>
            </a:extLst>
          </p:cNvPr>
          <p:cNvGraphicFramePr>
            <a:graphicFrameLocks noGrp="1"/>
          </p:cNvGraphicFramePr>
          <p:nvPr>
            <p:ph idx="1"/>
            <p:extLst>
              <p:ext uri="{D42A27DB-BD31-4B8C-83A1-F6EECF244321}">
                <p14:modId xmlns:p14="http://schemas.microsoft.com/office/powerpoint/2010/main" val="3965764146"/>
              </p:ext>
            </p:extLst>
          </p:nvPr>
        </p:nvGraphicFramePr>
        <p:xfrm>
          <a:off x="8473862" y="1491916"/>
          <a:ext cx="2233863" cy="978960"/>
        </p:xfrm>
        <a:graphic>
          <a:graphicData uri="http://schemas.openxmlformats.org/drawingml/2006/table">
            <a:tbl>
              <a:tblPr/>
              <a:tblGrid>
                <a:gridCol w="1013512">
                  <a:extLst>
                    <a:ext uri="{9D8B030D-6E8A-4147-A177-3AD203B41FA5}">
                      <a16:colId xmlns:a16="http://schemas.microsoft.com/office/drawing/2014/main" val="3063813206"/>
                    </a:ext>
                  </a:extLst>
                </a:gridCol>
                <a:gridCol w="1220351">
                  <a:extLst>
                    <a:ext uri="{9D8B030D-6E8A-4147-A177-3AD203B41FA5}">
                      <a16:colId xmlns:a16="http://schemas.microsoft.com/office/drawing/2014/main" val="1333888050"/>
                    </a:ext>
                  </a:extLst>
                </a:gridCol>
              </a:tblGrid>
              <a:tr h="326320">
                <a:tc>
                  <a:txBody>
                    <a:bodyPr/>
                    <a:lstStyle/>
                    <a:p>
                      <a:pPr algn="l" fontAlgn="b"/>
                      <a:r>
                        <a:rPr lang="en-IN" sz="1100" b="1" i="0" u="none" strike="noStrike" dirty="0">
                          <a:solidFill>
                            <a:srgbClr val="FFFFFF"/>
                          </a:solidFill>
                          <a:effectLst/>
                          <a:latin typeface="Calibri" panose="020F0502020204030204" pitchFamily="34" charset="0"/>
                        </a:rPr>
                        <a:t>Gender</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100" b="1" i="0" u="none" strike="noStrike">
                          <a:solidFill>
                            <a:srgbClr val="FFFFFF"/>
                          </a:solidFill>
                          <a:effectLst/>
                          <a:latin typeface="Calibri" panose="020F0502020204030204" pitchFamily="34" charset="0"/>
                        </a:rPr>
                        <a:t>TotalEmp</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00039551"/>
                  </a:ext>
                </a:extLst>
              </a:tr>
              <a:tr h="326320">
                <a:tc>
                  <a:txBody>
                    <a:bodyPr/>
                    <a:lstStyle/>
                    <a:p>
                      <a:pPr algn="l" fontAlgn="b"/>
                      <a:r>
                        <a:rPr lang="en-IN" sz="11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176</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31164906"/>
                  </a:ext>
                </a:extLst>
              </a:tr>
              <a:tr h="326320">
                <a:tc>
                  <a:txBody>
                    <a:bodyPr/>
                    <a:lstStyle/>
                    <a:p>
                      <a:pPr algn="l" fontAlgn="b"/>
                      <a:r>
                        <a:rPr lang="en-IN" sz="11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135</a:t>
                      </a:r>
                    </a:p>
                  </a:txBody>
                  <a:tcPr marL="7620" marR="7620" marT="762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792684762"/>
                  </a:ext>
                </a:extLst>
              </a:tr>
            </a:tbl>
          </a:graphicData>
        </a:graphic>
      </p:graphicFrame>
      <p:pic>
        <p:nvPicPr>
          <p:cNvPr id="6" name="Picture 5">
            <a:extLst>
              <a:ext uri="{FF2B5EF4-FFF2-40B4-BE49-F238E27FC236}">
                <a16:creationId xmlns:a16="http://schemas.microsoft.com/office/drawing/2014/main" id="{B5D2D277-F97A-7E2B-32B1-3674FC08F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589" y="2470876"/>
            <a:ext cx="5202411" cy="3584114"/>
          </a:xfrm>
          <a:prstGeom prst="rect">
            <a:avLst/>
          </a:prstGeom>
        </p:spPr>
      </p:pic>
      <p:sp>
        <p:nvSpPr>
          <p:cNvPr id="7" name="TextBox 6">
            <a:extLst>
              <a:ext uri="{FF2B5EF4-FFF2-40B4-BE49-F238E27FC236}">
                <a16:creationId xmlns:a16="http://schemas.microsoft.com/office/drawing/2014/main" id="{3EAA58D7-80A2-BC9B-2BC9-D4C2B3D734D9}"/>
              </a:ext>
            </a:extLst>
          </p:cNvPr>
          <p:cNvSpPr txBox="1"/>
          <p:nvPr/>
        </p:nvSpPr>
        <p:spPr>
          <a:xfrm>
            <a:off x="393033" y="2093495"/>
            <a:ext cx="6264441" cy="3538148"/>
          </a:xfrm>
          <a:prstGeom prst="rect">
            <a:avLst/>
          </a:prstGeom>
          <a:noFill/>
        </p:spPr>
        <p:txBody>
          <a:bodyPr wrap="square" rtlCol="0">
            <a:spAutoFit/>
          </a:bodyPr>
          <a:lstStyle/>
          <a:p>
            <a:pPr lvl="0">
              <a:lnSpc>
                <a:spcPct val="107000"/>
              </a:lnSpc>
              <a:spcAft>
                <a:spcPts val="800"/>
              </a:spcAft>
              <a:buSzPts val="1000"/>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dataset shows a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higher number of female employees (176)</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compared to male employees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135</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which indicates a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gender-balanced workforce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with females comprising a larger portion of the total employees.</a:t>
            </a:r>
          </a:p>
          <a:p>
            <a:pPr lvl="0">
              <a:lnSpc>
                <a:spcPct val="107000"/>
              </a:lnSpc>
              <a:spcAft>
                <a:spcPts val="800"/>
              </a:spcAft>
              <a:buSzPts val="1000"/>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distribution could be useful when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analyzing</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diversity and inclusion initiatives within the company, as it suggests that gender diversity is already present. HR may want to explore whether gender diversity is represented equally across different departments and roles, or if there are certain areas where one gender dominates.</a:t>
            </a:r>
          </a:p>
          <a:p>
            <a:endParaRPr lang="en-IN" dirty="0"/>
          </a:p>
        </p:txBody>
      </p:sp>
    </p:spTree>
    <p:extLst>
      <p:ext uri="{BB962C8B-B14F-4D97-AF65-F5344CB8AC3E}">
        <p14:creationId xmlns:p14="http://schemas.microsoft.com/office/powerpoint/2010/main" val="1640156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F9407C-8C97-9B97-577C-7F2E78E8259A}"/>
              </a:ext>
            </a:extLst>
          </p:cNvPr>
          <p:cNvSpPr>
            <a:spLocks noGrp="1"/>
          </p:cNvSpPr>
          <p:nvPr>
            <p:ph idx="1"/>
          </p:nvPr>
        </p:nvSpPr>
        <p:spPr>
          <a:xfrm>
            <a:off x="838200" y="1253331"/>
            <a:ext cx="10515600" cy="4351338"/>
          </a:xfrm>
        </p:spPr>
        <p:txBody>
          <a:bodyPr>
            <a:normAutofit lnSpcReduction="10000"/>
          </a:bodyPr>
          <a:lstStyle/>
          <a:p>
            <a:pPr marL="0" lvl="0" indent="0">
              <a:lnSpc>
                <a:spcPct val="107000"/>
              </a:lnSpc>
              <a:spcAft>
                <a:spcPts val="800"/>
              </a:spcAft>
              <a:buSzPts val="1000"/>
              <a:buNone/>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Understanding the gender distribution in relation to turnover rates can be valuable. If there is a significant gender gap in employee retention, HR can explore the reasons behind it. For example, are there specific challenges that male or female employees face differently in the workplace?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Analyzing</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exit interview data could shed light on this.</a:t>
            </a:r>
          </a:p>
          <a:p>
            <a:pPr marL="0" lvl="0" indent="0">
              <a:lnSpc>
                <a:spcPct val="107000"/>
              </a:lnSpc>
              <a:spcAft>
                <a:spcPts val="800"/>
              </a:spcAft>
              <a:buSzPts val="1000"/>
              <a:buNone/>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It could also be insightful to evaluate if there are any gender-based patterns in employee satisfaction scores. Are male employees generally more satisfied than female employees (or vice versa)? This could indicate areas where gender-specific interventions may be necessary.</a:t>
            </a:r>
          </a:p>
          <a:p>
            <a:pPr marL="0"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summary, the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gender distribution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of employees provides valuable insights into diversity levels, talent management, and employee engagement within the organization. </a:t>
            </a:r>
          </a:p>
          <a:p>
            <a:pPr marL="0"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HR can leverage this data to: Ensure gender equity in various organizational functions (pay, career growth, leadership roles). Develop initiatives aimed at improving inclusion and fostering an environment where all employees, regardless of gender, feel valued and supported. Address potential gender-specific issues that may arise in retention, satisfaction, or career development to maintain a fair, inclusive, and productive workplace.</a:t>
            </a:r>
          </a:p>
          <a:p>
            <a:endParaRPr lang="en-IN" dirty="0"/>
          </a:p>
        </p:txBody>
      </p:sp>
    </p:spTree>
    <p:extLst>
      <p:ext uri="{BB962C8B-B14F-4D97-AF65-F5344CB8AC3E}">
        <p14:creationId xmlns:p14="http://schemas.microsoft.com/office/powerpoint/2010/main" val="2525312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6CBC-389D-66E2-3E14-69CFFDFEA5FF}"/>
              </a:ext>
            </a:extLst>
          </p:cNvPr>
          <p:cNvSpPr>
            <a:spLocks noGrp="1"/>
          </p:cNvSpPr>
          <p:nvPr>
            <p:ph type="title"/>
          </p:nvPr>
        </p:nvSpPr>
        <p:spPr>
          <a:xfrm>
            <a:off x="646111" y="452718"/>
            <a:ext cx="9404723" cy="678250"/>
          </a:xfrm>
        </p:spPr>
        <p:txBody>
          <a:bodyPr/>
          <a:lstStyle/>
          <a:p>
            <a:r>
              <a:rPr lang="en-US" sz="4000" dirty="0"/>
              <a:t>BUSINESS IMPROVEMENT INSIGHTS:</a:t>
            </a:r>
            <a:br>
              <a:rPr lang="en-US" dirty="0"/>
            </a:br>
            <a:endParaRPr lang="en-IN" dirty="0"/>
          </a:p>
        </p:txBody>
      </p:sp>
      <p:sp>
        <p:nvSpPr>
          <p:cNvPr id="3" name="Content Placeholder 2">
            <a:extLst>
              <a:ext uri="{FF2B5EF4-FFF2-40B4-BE49-F238E27FC236}">
                <a16:creationId xmlns:a16="http://schemas.microsoft.com/office/drawing/2014/main" id="{D6FC4275-8FC8-D1A6-5D93-0F8C763602B7}"/>
              </a:ext>
            </a:extLst>
          </p:cNvPr>
          <p:cNvSpPr>
            <a:spLocks noGrp="1"/>
          </p:cNvSpPr>
          <p:nvPr>
            <p:ph idx="1"/>
          </p:nvPr>
        </p:nvSpPr>
        <p:spPr/>
        <p:txBody>
          <a:bodyPr>
            <a:normAutofit fontScale="70000" lnSpcReduction="20000"/>
          </a:bodyPr>
          <a:lstStyle/>
          <a:p>
            <a:pPr>
              <a:buFont typeface="+mj-lt"/>
              <a:buAutoNum type="arabicPeriod"/>
            </a:pPr>
            <a:r>
              <a:rPr lang="en-US" b="1" dirty="0"/>
              <a:t>Address Gender Pay Disparity:</a:t>
            </a:r>
            <a:r>
              <a:rPr lang="en-US" dirty="0"/>
              <a:t> The gender-based salary differences point to the need for a review of compensation policies to ensure equitable pay across all genders, especially in leadership and technical roles. Implementing regular salary audits and transparency in pay scales can reduce gender bias.</a:t>
            </a:r>
          </a:p>
          <a:p>
            <a:pPr>
              <a:buFont typeface="+mj-lt"/>
              <a:buAutoNum type="arabicPeriod"/>
            </a:pPr>
            <a:r>
              <a:rPr lang="en-US" b="1" dirty="0"/>
              <a:t>Enhance Talent Retention Strategies:</a:t>
            </a:r>
            <a:r>
              <a:rPr lang="en-US" dirty="0"/>
              <a:t> Certain high-salary positions (e.g., IT Managers, Senior Engineers) should be prioritized for retention strategies, including mentorship, career development programs, and competitive compensation packages to reduce turnover and retain top talent.</a:t>
            </a:r>
          </a:p>
          <a:p>
            <a:pPr>
              <a:buFont typeface="+mj-lt"/>
              <a:buAutoNum type="arabicPeriod"/>
            </a:pPr>
            <a:r>
              <a:rPr lang="en-US" b="1" dirty="0"/>
              <a:t>Focus on Leadership Diversity:</a:t>
            </a:r>
            <a:r>
              <a:rPr lang="en-US" dirty="0"/>
              <a:t> The dataset suggests an underrepresentation of women in higher-paying, leadership, and technical positions. Targeted recruitment efforts, mentorship programs, and inclusive leadership development opportunities could foster greater gender diversity in senior roles.</a:t>
            </a:r>
          </a:p>
          <a:p>
            <a:pPr>
              <a:buFont typeface="+mj-lt"/>
              <a:buAutoNum type="arabicPeriod"/>
            </a:pPr>
            <a:r>
              <a:rPr lang="en-US" b="1" dirty="0"/>
              <a:t>Optimize Salary Structure:</a:t>
            </a:r>
            <a:r>
              <a:rPr lang="en-US" dirty="0"/>
              <a:t> The company could benefit from a more structured salary progression system that aligns with market benchmarks and internal equity. Regular salary reviews and performance-based pay increases can help maintain competitiveness and employee satisfaction.</a:t>
            </a:r>
          </a:p>
          <a:p>
            <a:pPr>
              <a:buFont typeface="+mj-lt"/>
              <a:buAutoNum type="arabicPeriod"/>
            </a:pPr>
            <a:r>
              <a:rPr lang="en-US" b="1" dirty="0"/>
              <a:t>Implement Data-Driven HR Policies:</a:t>
            </a:r>
            <a:r>
              <a:rPr lang="en-US" dirty="0"/>
              <a:t> Using data analytics to track employee satisfaction, performance, and career progression can help HR design more personalized development plans and interventions, enhancing employee engagement and organizational growth.</a:t>
            </a:r>
          </a:p>
          <a:p>
            <a:endParaRPr lang="en-IN" dirty="0"/>
          </a:p>
        </p:txBody>
      </p:sp>
    </p:spTree>
    <p:extLst>
      <p:ext uri="{BB962C8B-B14F-4D97-AF65-F5344CB8AC3E}">
        <p14:creationId xmlns:p14="http://schemas.microsoft.com/office/powerpoint/2010/main" val="273893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913B7D-8060-5E8C-1FB3-4C5B91EFD31F}"/>
              </a:ext>
            </a:extLst>
          </p:cNvPr>
          <p:cNvSpPr>
            <a:spLocks noGrp="1"/>
          </p:cNvSpPr>
          <p:nvPr>
            <p:ph idx="1"/>
          </p:nvPr>
        </p:nvSpPr>
        <p:spPr>
          <a:xfrm>
            <a:off x="838200" y="1253331"/>
            <a:ext cx="10515600" cy="4351338"/>
          </a:xfrm>
        </p:spPr>
        <p:txBody>
          <a:bodyPr/>
          <a:lstStyle/>
          <a:p>
            <a:pPr marL="0" indent="0">
              <a:buNone/>
            </a:pPr>
            <a:r>
              <a:rPr lang="en-US" dirty="0"/>
              <a:t>In today’s competitive business landscape, effective human resource management is crucial for organizational success. This presentation delves into the analysis of key HR metrics, providing valuable insights into employee demographics, performance, compensation, and satisfaction. By examining factors such as salary distribution, employee tenure, gender diversity, and satisfaction levels, we aim to uncover trends and patterns that can guide decision-making and improve HR strategies. Through this data-driven approach, we can identify areas for improvement, optimize resource allocation, and enhance overall employee engagement and performance, ultimately contributing to the company’s growth and success.</a:t>
            </a:r>
          </a:p>
        </p:txBody>
      </p:sp>
    </p:spTree>
    <p:extLst>
      <p:ext uri="{BB962C8B-B14F-4D97-AF65-F5344CB8AC3E}">
        <p14:creationId xmlns:p14="http://schemas.microsoft.com/office/powerpoint/2010/main" val="103134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E530-8FE0-8E1F-63A6-9169F1D89B24}"/>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1ADC8FD-B060-E98D-09EF-78CD85DA709E}"/>
              </a:ext>
            </a:extLst>
          </p:cNvPr>
          <p:cNvSpPr>
            <a:spLocks noGrp="1"/>
          </p:cNvSpPr>
          <p:nvPr>
            <p:ph idx="1"/>
          </p:nvPr>
        </p:nvSpPr>
        <p:spPr/>
        <p:txBody>
          <a:bodyPr/>
          <a:lstStyle/>
          <a:p>
            <a:pPr marL="0" indent="0">
              <a:buNone/>
            </a:pPr>
            <a:r>
              <a:rPr lang="en-US" dirty="0"/>
              <a:t>The analysis of the HR dataset reveals important insights into salary distribution, gender representation, and role-specific compensation trends within the organization. Key findings highlight a gender pay gap, with males generally earning higher salaries, especially in leadership and technical positions. Additionally, certain roles are concentrated with higher salary sums, suggesting the need for strategic talent management and compensation alignment. To foster a more inclusive and equitable workplace, it's essential for the organization to explore ways to address these disparities, implement diversity and inclusion initiatives, and ensure fair career progression for all employees. By leveraging these insights, HR can refine its policies to support employee retention, promote equality, and enhance overall organizational performance.</a:t>
            </a:r>
            <a:endParaRPr lang="en-IN" dirty="0"/>
          </a:p>
        </p:txBody>
      </p:sp>
    </p:spTree>
    <p:extLst>
      <p:ext uri="{BB962C8B-B14F-4D97-AF65-F5344CB8AC3E}">
        <p14:creationId xmlns:p14="http://schemas.microsoft.com/office/powerpoint/2010/main" val="3211456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7148-E470-C941-8013-ECCE02C60E6A}"/>
              </a:ext>
            </a:extLst>
          </p:cNvPr>
          <p:cNvSpPr>
            <a:spLocks noGrp="1"/>
          </p:cNvSpPr>
          <p:nvPr>
            <p:ph type="title"/>
          </p:nvPr>
        </p:nvSpPr>
        <p:spPr>
          <a:xfrm>
            <a:off x="820361" y="2190536"/>
            <a:ext cx="10551278" cy="2476928"/>
          </a:xfrm>
        </p:spPr>
        <p:txBody>
          <a:bodyPr/>
          <a:lstStyle/>
          <a:p>
            <a:pPr algn="ctr"/>
            <a:r>
              <a:rPr lang="en-US" sz="9600" dirty="0">
                <a:latin typeface="Times New Roman" panose="02020603050405020304" pitchFamily="18" charset="0"/>
                <a:cs typeface="Times New Roman" panose="02020603050405020304" pitchFamily="18" charset="0"/>
              </a:rPr>
              <a:t>THANKYOU</a:t>
            </a:r>
            <a:endParaRPr lang="en-IN"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4943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ABAFF4-1650-9BC3-7A72-F7CE7C2B63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601" y="793206"/>
            <a:ext cx="11574797" cy="5271587"/>
          </a:xfrm>
        </p:spPr>
      </p:pic>
    </p:spTree>
    <p:extLst>
      <p:ext uri="{BB962C8B-B14F-4D97-AF65-F5344CB8AC3E}">
        <p14:creationId xmlns:p14="http://schemas.microsoft.com/office/powerpoint/2010/main" val="2817476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492706-F706-7671-EE50-7A4ACE3AB339}"/>
              </a:ext>
            </a:extLst>
          </p:cNvPr>
          <p:cNvSpPr>
            <a:spLocks noGrp="1"/>
          </p:cNvSpPr>
          <p:nvPr>
            <p:ph idx="1"/>
          </p:nvPr>
        </p:nvSpPr>
        <p:spPr>
          <a:xfrm>
            <a:off x="838200" y="753979"/>
            <a:ext cx="6075947" cy="5422984"/>
          </a:xfrm>
        </p:spPr>
        <p:txBody>
          <a:bodyPr>
            <a:normAutofit fontScale="70000" lnSpcReduction="20000"/>
          </a:bodyPr>
          <a:lstStyle/>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High Turnover in Production Technician I and II Roles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Production Technician 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shows high numbers of both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active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employees (85) and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voluntary terminations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(45). The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voluntary termination rate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here is over 50% (45 out of 130), which could indicate that employees in this role may not be satisfied or that there are challenges around retention in this specific position.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Similarly,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Production Technician II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has a high voluntary termination count (26) relative to the active count (31), indicating a potential issue with retention for this role as well.</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Sales and Managerial Roles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Area Sales Manager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has a moderate number of active employees (23), but there's a noticeable amount of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voluntary terminations (2)</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terminations for cause (2)</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Similarly,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Production Manager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Sales Manager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have relatively low headcount with some voluntary terminations, which may reflect dissatisfaction in higher-level roles as well. Further investigation into compensation, job satisfaction, and workload would be useful.</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Terminations for Cause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Production Technician 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Database Administrator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roles also have some terminations for cause (7 and 3, respectively), which may indicate challenges related to performance or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issues. The data shows a few cases in higher roles such as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Enterprise Architect (1)</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Software Engineer (1)</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which could be worth investigating further to understand the reason behind these terminations.</a:t>
            </a:r>
          </a:p>
          <a:p>
            <a:endParaRPr lang="en-IN" dirty="0"/>
          </a:p>
        </p:txBody>
      </p:sp>
      <p:pic>
        <p:nvPicPr>
          <p:cNvPr id="5" name="Picture 4">
            <a:extLst>
              <a:ext uri="{FF2B5EF4-FFF2-40B4-BE49-F238E27FC236}">
                <a16:creationId xmlns:a16="http://schemas.microsoft.com/office/drawing/2014/main" id="{5CCD7B9E-49E0-2DA6-AC15-73B25844F15F}"/>
              </a:ext>
            </a:extLst>
          </p:cNvPr>
          <p:cNvPicPr>
            <a:picLocks noChangeAspect="1"/>
          </p:cNvPicPr>
          <p:nvPr/>
        </p:nvPicPr>
        <p:blipFill>
          <a:blip r:embed="rId2">
            <a:extLst>
              <a:ext uri="{28A0092B-C50C-407E-A947-70E740481C1C}">
                <a14:useLocalDpi xmlns:a14="http://schemas.microsoft.com/office/drawing/2010/main" val="0"/>
              </a:ext>
            </a:extLst>
          </a:blip>
          <a:srcRect l="876" t="819" r="2259" b="-1"/>
          <a:stretch/>
        </p:blipFill>
        <p:spPr>
          <a:xfrm>
            <a:off x="7259053" y="28074"/>
            <a:ext cx="4491789" cy="6801852"/>
          </a:xfrm>
          <a:prstGeom prst="rect">
            <a:avLst/>
          </a:prstGeom>
        </p:spPr>
      </p:pic>
    </p:spTree>
    <p:extLst>
      <p:ext uri="{BB962C8B-B14F-4D97-AF65-F5344CB8AC3E}">
        <p14:creationId xmlns:p14="http://schemas.microsoft.com/office/powerpoint/2010/main" val="3855519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3A0CA-0629-7400-369F-AF386B32F5BC}"/>
              </a:ext>
            </a:extLst>
          </p:cNvPr>
          <p:cNvSpPr>
            <a:spLocks noGrp="1"/>
          </p:cNvSpPr>
          <p:nvPr>
            <p:ph idx="1"/>
          </p:nvPr>
        </p:nvSpPr>
        <p:spPr>
          <a:xfrm>
            <a:off x="433138" y="4684297"/>
            <a:ext cx="11317704" cy="2366208"/>
          </a:xfrm>
        </p:spPr>
        <p:txBody>
          <a:bodyPr>
            <a:normAutofit fontScale="40000" lnSpcReduction="20000"/>
          </a:bodyPr>
          <a:lstStyle/>
          <a:p>
            <a:pPr marL="0" indent="0">
              <a:lnSpc>
                <a:spcPct val="107000"/>
              </a:lnSpc>
              <a:spcAft>
                <a:spcPts val="800"/>
              </a:spcAft>
              <a:buNone/>
            </a:pP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Understaffed Positions</a:t>
            </a:r>
            <a:endParaRPr lang="en-IN"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Some roles have a very low count, like </a:t>
            </a: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BI Director</a:t>
            </a: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(1), </a:t>
            </a: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CIO</a:t>
            </a: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(1), </a:t>
            </a: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President &amp; CEO</a:t>
            </a: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(1), </a:t>
            </a: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Software Engineering Manager</a:t>
            </a: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(1), and </a:t>
            </a: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Sr. DBA</a:t>
            </a: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(1). The small headcount in these positions may make it challenging to ensure adequate backup, succession planning, or employee support. Understanding whether these roles are critical or whether they could benefit from cross-training might be useful.</a:t>
            </a:r>
          </a:p>
          <a:p>
            <a:pPr marL="342900" lvl="0" indent="-342900">
              <a:lnSpc>
                <a:spcPct val="107000"/>
              </a:lnSpc>
              <a:spcAft>
                <a:spcPts val="800"/>
              </a:spcAft>
              <a:buSzPts val="1000"/>
              <a:buFont typeface="Symbol" panose="05050102010706020507" pitchFamily="18" charset="2"/>
              <a:buChar char=""/>
              <a:tabLst>
                <a:tab pos="457200" algn="l"/>
              </a:tabLst>
            </a:pP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Employee Retention Risk</a:t>
            </a:r>
            <a:endParaRPr lang="en-IN"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Software Engineer</a:t>
            </a: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has a mix of active employees (6) and voluntary terminations (3). This indicates a relatively higher attrition rate within this skill set, which may point to the industry-wide challenges in retaining tech talent.</a:t>
            </a:r>
          </a:p>
          <a:p>
            <a:pPr marL="342900" lvl="0" indent="-342900">
              <a:lnSpc>
                <a:spcPct val="107000"/>
              </a:lnSpc>
              <a:spcAft>
                <a:spcPts val="800"/>
              </a:spcAft>
              <a:buSzPts val="1000"/>
              <a:buFont typeface="Symbol" panose="05050102010706020507" pitchFamily="18" charset="2"/>
              <a:buChar char=""/>
              <a:tabLst>
                <a:tab pos="457200" algn="l"/>
              </a:tabLst>
            </a:pP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IT Support</a:t>
            </a: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300" b="1" kern="100" dirty="0">
                <a:effectLst/>
                <a:latin typeface="Calibri" panose="020F0502020204030204" pitchFamily="34" charset="0"/>
                <a:ea typeface="Calibri" panose="020F0502020204030204" pitchFamily="34" charset="0"/>
                <a:cs typeface="Times New Roman" panose="02020603050405020304" pitchFamily="18" charset="0"/>
              </a:rPr>
              <a:t>Network Engineer</a:t>
            </a:r>
            <a:r>
              <a:rPr lang="en-IN" sz="2300" kern="100" dirty="0">
                <a:effectLst/>
                <a:latin typeface="Calibri" panose="020F0502020204030204" pitchFamily="34" charset="0"/>
                <a:ea typeface="Calibri" panose="020F0502020204030204" pitchFamily="34" charset="0"/>
                <a:cs typeface="Times New Roman" panose="02020603050405020304" pitchFamily="18" charset="0"/>
              </a:rPr>
              <a:t> both have relatively small active counts (8 and 4, respectively) but no voluntary terminations, suggesting stable retention in these roles. However, further investigation into satisfaction and compensation would be worthwhile.</a:t>
            </a:r>
          </a:p>
          <a:p>
            <a:endParaRPr lang="en-IN" dirty="0"/>
          </a:p>
        </p:txBody>
      </p:sp>
      <p:graphicFrame>
        <p:nvGraphicFramePr>
          <p:cNvPr id="4" name="Table 3">
            <a:extLst>
              <a:ext uri="{FF2B5EF4-FFF2-40B4-BE49-F238E27FC236}">
                <a16:creationId xmlns:a16="http://schemas.microsoft.com/office/drawing/2014/main" id="{78304B77-99ED-B4D6-C9D3-352A8D865474}"/>
              </a:ext>
            </a:extLst>
          </p:cNvPr>
          <p:cNvGraphicFramePr>
            <a:graphicFrameLocks noGrp="1"/>
          </p:cNvGraphicFramePr>
          <p:nvPr>
            <p:extLst>
              <p:ext uri="{D42A27DB-BD31-4B8C-83A1-F6EECF244321}">
                <p14:modId xmlns:p14="http://schemas.microsoft.com/office/powerpoint/2010/main" val="1630839378"/>
              </p:ext>
            </p:extLst>
          </p:nvPr>
        </p:nvGraphicFramePr>
        <p:xfrm>
          <a:off x="1352499" y="180474"/>
          <a:ext cx="9198244" cy="4351350"/>
        </p:xfrm>
        <a:graphic>
          <a:graphicData uri="http://schemas.openxmlformats.org/drawingml/2006/table">
            <a:tbl>
              <a:tblPr/>
              <a:tblGrid>
                <a:gridCol w="1353750">
                  <a:extLst>
                    <a:ext uri="{9D8B030D-6E8A-4147-A177-3AD203B41FA5}">
                      <a16:colId xmlns:a16="http://schemas.microsoft.com/office/drawing/2014/main" val="3229502569"/>
                    </a:ext>
                  </a:extLst>
                </a:gridCol>
                <a:gridCol w="1293314">
                  <a:extLst>
                    <a:ext uri="{9D8B030D-6E8A-4147-A177-3AD203B41FA5}">
                      <a16:colId xmlns:a16="http://schemas.microsoft.com/office/drawing/2014/main" val="4243607437"/>
                    </a:ext>
                  </a:extLst>
                </a:gridCol>
                <a:gridCol w="1740535">
                  <a:extLst>
                    <a:ext uri="{9D8B030D-6E8A-4147-A177-3AD203B41FA5}">
                      <a16:colId xmlns:a16="http://schemas.microsoft.com/office/drawing/2014/main" val="1764874335"/>
                    </a:ext>
                  </a:extLst>
                </a:gridCol>
                <a:gridCol w="1716361">
                  <a:extLst>
                    <a:ext uri="{9D8B030D-6E8A-4147-A177-3AD203B41FA5}">
                      <a16:colId xmlns:a16="http://schemas.microsoft.com/office/drawing/2014/main" val="3701901594"/>
                    </a:ext>
                  </a:extLst>
                </a:gridCol>
                <a:gridCol w="1293314">
                  <a:extLst>
                    <a:ext uri="{9D8B030D-6E8A-4147-A177-3AD203B41FA5}">
                      <a16:colId xmlns:a16="http://schemas.microsoft.com/office/drawing/2014/main" val="3777777377"/>
                    </a:ext>
                  </a:extLst>
                </a:gridCol>
                <a:gridCol w="1800970">
                  <a:extLst>
                    <a:ext uri="{9D8B030D-6E8A-4147-A177-3AD203B41FA5}">
                      <a16:colId xmlns:a16="http://schemas.microsoft.com/office/drawing/2014/main" val="3911935624"/>
                    </a:ext>
                  </a:extLst>
                </a:gridCol>
              </a:tblGrid>
              <a:tr h="174054">
                <a:tc>
                  <a:txBody>
                    <a:bodyPr/>
                    <a:lstStyle/>
                    <a:p>
                      <a:pPr algn="l" fontAlgn="b"/>
                      <a:r>
                        <a:rPr lang="en-IN" sz="1000" b="1" i="0" u="none" strike="noStrike">
                          <a:solidFill>
                            <a:srgbClr val="FFFFFF"/>
                          </a:solidFill>
                          <a:effectLst/>
                          <a:latin typeface="Calibri" panose="020F0502020204030204" pitchFamily="34" charset="0"/>
                        </a:rPr>
                        <a:t>Position</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EmploymentStatus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Count of EmploymentStatus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Position2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EmploymentStatus3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000" b="1" i="0" u="none" strike="noStrike">
                          <a:solidFill>
                            <a:srgbClr val="FFFFFF"/>
                          </a:solidFill>
                          <a:effectLst/>
                          <a:latin typeface="Calibri" panose="020F0502020204030204" pitchFamily="34" charset="0"/>
                        </a:rPr>
                        <a:t>Count of EmploymentStatus4</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295072931"/>
                  </a:ext>
                </a:extLst>
              </a:tr>
              <a:tr h="174054">
                <a:tc>
                  <a:txBody>
                    <a:bodyPr/>
                    <a:lstStyle/>
                    <a:p>
                      <a:pPr algn="l" fontAlgn="b"/>
                      <a:r>
                        <a:rPr lang="en-IN" sz="1000" b="0" i="0" u="none" strike="noStrike">
                          <a:solidFill>
                            <a:srgbClr val="000000"/>
                          </a:solidFill>
                          <a:effectLst/>
                          <a:latin typeface="Calibri" panose="020F0502020204030204" pitchFamily="34" charset="0"/>
                        </a:rPr>
                        <a:t>Production Technician I</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85</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Administrative Assistant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7793987"/>
                  </a:ext>
                </a:extLst>
              </a:tr>
              <a:tr h="174054">
                <a:tc>
                  <a:txBody>
                    <a:bodyPr/>
                    <a:lstStyle/>
                    <a:p>
                      <a:pPr algn="l" fontAlgn="b"/>
                      <a:r>
                        <a:rPr lang="en-IN" sz="1000" b="0" i="0" u="none" strike="noStrike">
                          <a:solidFill>
                            <a:srgbClr val="000000"/>
                          </a:solidFill>
                          <a:effectLst/>
                          <a:latin typeface="Calibri" panose="020F0502020204030204" pitchFamily="34" charset="0"/>
                        </a:rPr>
                        <a:t>Production Technician I</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45</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Administrative Assistant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Terminated for Cause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387602793"/>
                  </a:ext>
                </a:extLst>
              </a:tr>
              <a:tr h="174054">
                <a:tc>
                  <a:txBody>
                    <a:bodyPr/>
                    <a:lstStyle/>
                    <a:p>
                      <a:pPr algn="l" fontAlgn="b"/>
                      <a:r>
                        <a:rPr lang="en-IN" sz="1000" b="0" i="0" u="none" strike="noStrike">
                          <a:solidFill>
                            <a:srgbClr val="000000"/>
                          </a:solidFill>
                          <a:effectLst/>
                          <a:latin typeface="Calibri" panose="020F0502020204030204" pitchFamily="34" charset="0"/>
                        </a:rPr>
                        <a:t>Production Technician II</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31</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Administrative Assistant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17732582"/>
                  </a:ext>
                </a:extLst>
              </a:tr>
              <a:tr h="174054">
                <a:tc>
                  <a:txBody>
                    <a:bodyPr/>
                    <a:lstStyle/>
                    <a:p>
                      <a:pPr algn="l" fontAlgn="b"/>
                      <a:r>
                        <a:rPr lang="en-IN" sz="1000" b="0" i="0" u="none" strike="noStrike">
                          <a:solidFill>
                            <a:srgbClr val="000000"/>
                          </a:solidFill>
                          <a:effectLst/>
                          <a:latin typeface="Calibri" panose="020F0502020204030204" pitchFamily="34" charset="0"/>
                        </a:rPr>
                        <a:t>Production Technician II</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26</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BI Director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7327701"/>
                  </a:ext>
                </a:extLst>
              </a:tr>
              <a:tr h="174054">
                <a:tc>
                  <a:txBody>
                    <a:bodyPr/>
                    <a:lstStyle/>
                    <a:p>
                      <a:pPr algn="l" fontAlgn="b"/>
                      <a:r>
                        <a:rPr lang="en-IN" sz="1000" b="0" i="0" u="none" strike="noStrike">
                          <a:solidFill>
                            <a:srgbClr val="000000"/>
                          </a:solidFill>
                          <a:effectLst/>
                          <a:latin typeface="Calibri" panose="020F0502020204030204" pitchFamily="34" charset="0"/>
                        </a:rPr>
                        <a:t>Area Sales Manager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23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CIO</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62584568"/>
                  </a:ext>
                </a:extLst>
              </a:tr>
              <a:tr h="174054">
                <a:tc>
                  <a:txBody>
                    <a:bodyPr/>
                    <a:lstStyle/>
                    <a:p>
                      <a:pPr algn="l" fontAlgn="b"/>
                      <a:r>
                        <a:rPr lang="en-IN" sz="1000" b="0" i="0" u="none" strike="noStrike">
                          <a:solidFill>
                            <a:srgbClr val="000000"/>
                          </a:solidFill>
                          <a:effectLst/>
                          <a:latin typeface="Calibri" panose="020F0502020204030204" pitchFamily="34" charset="0"/>
                        </a:rPr>
                        <a:t>Production Manager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9</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Data Architect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69208762"/>
                  </a:ext>
                </a:extLst>
              </a:tr>
              <a:tr h="174054">
                <a:tc>
                  <a:txBody>
                    <a:bodyPr/>
                    <a:lstStyle/>
                    <a:p>
                      <a:pPr algn="l" fontAlgn="b"/>
                      <a:r>
                        <a:rPr lang="en-IN" sz="1000" b="0" i="0" u="none" strike="noStrike">
                          <a:solidFill>
                            <a:srgbClr val="000000"/>
                          </a:solidFill>
                          <a:effectLst/>
                          <a:latin typeface="Calibri" panose="020F0502020204030204" pitchFamily="34" charset="0"/>
                        </a:rPr>
                        <a:t>IT Support</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8</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Director of Operations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69467953"/>
                  </a:ext>
                </a:extLst>
              </a:tr>
              <a:tr h="174054">
                <a:tc>
                  <a:txBody>
                    <a:bodyPr/>
                    <a:lstStyle/>
                    <a:p>
                      <a:pPr algn="l" fontAlgn="b"/>
                      <a:r>
                        <a:rPr lang="en-IN" sz="1000" b="0" i="0" u="none" strike="noStrike">
                          <a:solidFill>
                            <a:srgbClr val="000000"/>
                          </a:solidFill>
                          <a:effectLst/>
                          <a:latin typeface="Calibri" panose="020F0502020204030204" pitchFamily="34" charset="0"/>
                        </a:rPr>
                        <a:t>Production Technician I</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Terminated for Cause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7</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Director of Sales</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841091817"/>
                  </a:ext>
                </a:extLst>
              </a:tr>
              <a:tr h="174054">
                <a:tc>
                  <a:txBody>
                    <a:bodyPr/>
                    <a:lstStyle/>
                    <a:p>
                      <a:pPr algn="l" fontAlgn="b"/>
                      <a:r>
                        <a:rPr lang="en-IN" sz="1000" b="0" i="0" u="none" strike="noStrike">
                          <a:solidFill>
                            <a:srgbClr val="000000"/>
                          </a:solidFill>
                          <a:effectLst/>
                          <a:latin typeface="Calibri" panose="020F0502020204030204" pitchFamily="34" charset="0"/>
                        </a:rPr>
                        <a:t>Data Analyst</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6</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Enterprise Architect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Terminated for Cause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74916260"/>
                  </a:ext>
                </a:extLst>
              </a:tr>
              <a:tr h="174054">
                <a:tc>
                  <a:txBody>
                    <a:bodyPr/>
                    <a:lstStyle/>
                    <a:p>
                      <a:pPr algn="l" fontAlgn="b"/>
                      <a:r>
                        <a:rPr lang="en-IN" sz="1000" b="0" i="0" u="none" strike="noStrike">
                          <a:solidFill>
                            <a:srgbClr val="000000"/>
                          </a:solidFill>
                          <a:effectLst/>
                          <a:latin typeface="Calibri" panose="020F0502020204030204" pitchFamily="34" charset="0"/>
                        </a:rPr>
                        <a:t>Software Engineer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6</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IT Director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284357552"/>
                  </a:ext>
                </a:extLst>
              </a:tr>
              <a:tr h="174054">
                <a:tc>
                  <a:txBody>
                    <a:bodyPr/>
                    <a:lstStyle/>
                    <a:p>
                      <a:pPr algn="l" fontAlgn="b"/>
                      <a:r>
                        <a:rPr lang="en-IN" sz="1000" b="0" i="0" u="none" strike="noStrike">
                          <a:solidFill>
                            <a:srgbClr val="000000"/>
                          </a:solidFill>
                          <a:effectLst/>
                          <a:latin typeface="Calibri" panose="020F0502020204030204" pitchFamily="34" charset="0"/>
                        </a:rPr>
                        <a:t>Sr. Network Engineer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5</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IT Manager - DB</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1566996"/>
                  </a:ext>
                </a:extLst>
              </a:tr>
              <a:tr h="174054">
                <a:tc>
                  <a:txBody>
                    <a:bodyPr/>
                    <a:lstStyle/>
                    <a:p>
                      <a:pPr algn="l" fontAlgn="b"/>
                      <a:r>
                        <a:rPr lang="en-IN" sz="1000" b="0" i="0" u="none" strike="noStrike">
                          <a:solidFill>
                            <a:srgbClr val="000000"/>
                          </a:solidFill>
                          <a:effectLst/>
                          <a:latin typeface="Calibri" panose="020F0502020204030204" pitchFamily="34" charset="0"/>
                        </a:rPr>
                        <a:t>BI Developer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4</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IT Manager - DB</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793119606"/>
                  </a:ext>
                </a:extLst>
              </a:tr>
              <a:tr h="174054">
                <a:tc>
                  <a:txBody>
                    <a:bodyPr/>
                    <a:lstStyle/>
                    <a:p>
                      <a:pPr algn="l" fontAlgn="b"/>
                      <a:r>
                        <a:rPr lang="en-IN" sz="1000" b="0" i="0" u="none" strike="noStrike">
                          <a:solidFill>
                            <a:srgbClr val="000000"/>
                          </a:solidFill>
                          <a:effectLst/>
                          <a:latin typeface="Calibri" panose="020F0502020204030204" pitchFamily="34" charset="0"/>
                        </a:rPr>
                        <a:t>Network Engineer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4</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IT Manager - Infra</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019771916"/>
                  </a:ext>
                </a:extLst>
              </a:tr>
              <a:tr h="174054">
                <a:tc>
                  <a:txBody>
                    <a:bodyPr/>
                    <a:lstStyle/>
                    <a:p>
                      <a:pPr algn="l" fontAlgn="b"/>
                      <a:r>
                        <a:rPr lang="en-IN" sz="1000" b="0" i="0" u="none" strike="noStrike">
                          <a:solidFill>
                            <a:srgbClr val="000000"/>
                          </a:solidFill>
                          <a:effectLst/>
                          <a:latin typeface="Calibri" panose="020F0502020204030204" pitchFamily="34" charset="0"/>
                        </a:rPr>
                        <a:t>Production Manager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4</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IT Manager - Support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531672865"/>
                  </a:ext>
                </a:extLst>
              </a:tr>
              <a:tr h="174054">
                <a:tc>
                  <a:txBody>
                    <a:bodyPr/>
                    <a:lstStyle/>
                    <a:p>
                      <a:pPr algn="l" fontAlgn="b"/>
                      <a:r>
                        <a:rPr lang="en-IN" sz="1000" b="0" i="0" u="none" strike="noStrike">
                          <a:solidFill>
                            <a:srgbClr val="000000"/>
                          </a:solidFill>
                          <a:effectLst/>
                          <a:latin typeface="Calibri" panose="020F0502020204030204" pitchFamily="34" charset="0"/>
                        </a:rPr>
                        <a:t>Accountant I</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Network Engineer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3698033"/>
                  </a:ext>
                </a:extLst>
              </a:tr>
              <a:tr h="174054">
                <a:tc>
                  <a:txBody>
                    <a:bodyPr/>
                    <a:lstStyle/>
                    <a:p>
                      <a:pPr algn="l" fontAlgn="b"/>
                      <a:r>
                        <a:rPr lang="en-IN" sz="1000" b="0" i="0" u="none" strike="noStrike">
                          <a:solidFill>
                            <a:srgbClr val="000000"/>
                          </a:solidFill>
                          <a:effectLst/>
                          <a:latin typeface="Calibri" panose="020F0502020204030204" pitchFamily="34" charset="0"/>
                        </a:rPr>
                        <a:t>Database Administrator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Terminated for Cause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President &amp; CEO</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74265327"/>
                  </a:ext>
                </a:extLst>
              </a:tr>
              <a:tr h="174054">
                <a:tc>
                  <a:txBody>
                    <a:bodyPr/>
                    <a:lstStyle/>
                    <a:p>
                      <a:pPr algn="l" fontAlgn="b"/>
                      <a:r>
                        <a:rPr lang="en-IN" sz="1000" b="0" i="0" u="none" strike="noStrike">
                          <a:solidFill>
                            <a:srgbClr val="000000"/>
                          </a:solidFill>
                          <a:effectLst/>
                          <a:latin typeface="Calibri" panose="020F0502020204030204" pitchFamily="34" charset="0"/>
                        </a:rPr>
                        <a:t>Senior BI Developer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Principal Data Architect</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54389349"/>
                  </a:ext>
                </a:extLst>
              </a:tr>
              <a:tr h="174054">
                <a:tc>
                  <a:txBody>
                    <a:bodyPr/>
                    <a:lstStyle/>
                    <a:p>
                      <a:pPr algn="l" fontAlgn="b"/>
                      <a:r>
                        <a:rPr lang="en-IN" sz="1000" b="0" i="0" u="none" strike="noStrike">
                          <a:solidFill>
                            <a:srgbClr val="000000"/>
                          </a:solidFill>
                          <a:effectLst/>
                          <a:latin typeface="Calibri" panose="020F0502020204030204" pitchFamily="34" charset="0"/>
                        </a:rPr>
                        <a:t>Software Engineer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3</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Production Manager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Terminated for Cause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433814909"/>
                  </a:ext>
                </a:extLst>
              </a:tr>
              <a:tr h="174054">
                <a:tc>
                  <a:txBody>
                    <a:bodyPr/>
                    <a:lstStyle/>
                    <a:p>
                      <a:pPr algn="l" fontAlgn="b"/>
                      <a:r>
                        <a:rPr lang="en-IN" sz="1000" b="0" i="0" u="none" strike="noStrike">
                          <a:solidFill>
                            <a:srgbClr val="000000"/>
                          </a:solidFill>
                          <a:effectLst/>
                          <a:latin typeface="Calibri" panose="020F0502020204030204" pitchFamily="34" charset="0"/>
                        </a:rPr>
                        <a:t>Area Sales Manager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Terminated for Cause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Sales Manager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388920319"/>
                  </a:ext>
                </a:extLst>
              </a:tr>
              <a:tr h="174054">
                <a:tc>
                  <a:txBody>
                    <a:bodyPr/>
                    <a:lstStyle/>
                    <a:p>
                      <a:pPr algn="l" fontAlgn="b"/>
                      <a:r>
                        <a:rPr lang="en-IN" sz="1000" b="0" i="0" u="none" strike="noStrike">
                          <a:solidFill>
                            <a:srgbClr val="000000"/>
                          </a:solidFill>
                          <a:effectLst/>
                          <a:latin typeface="Calibri" panose="020F0502020204030204" pitchFamily="34" charset="0"/>
                        </a:rPr>
                        <a:t>Area Sales Manager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Shared Services Manager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836213421"/>
                  </a:ext>
                </a:extLst>
              </a:tr>
              <a:tr h="174054">
                <a:tc>
                  <a:txBody>
                    <a:bodyPr/>
                    <a:lstStyle/>
                    <a:p>
                      <a:pPr algn="l" fontAlgn="b"/>
                      <a:r>
                        <a:rPr lang="en-IN" sz="1000" b="0" i="0" u="none" strike="noStrike">
                          <a:solidFill>
                            <a:srgbClr val="000000"/>
                          </a:solidFill>
                          <a:effectLst/>
                          <a:latin typeface="Calibri" panose="020F0502020204030204" pitchFamily="34" charset="0"/>
                        </a:rPr>
                        <a:t>Data Analyst</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Software Engineer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Terminated for Cause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22304310"/>
                  </a:ext>
                </a:extLst>
              </a:tr>
              <a:tr h="174054">
                <a:tc>
                  <a:txBody>
                    <a:bodyPr/>
                    <a:lstStyle/>
                    <a:p>
                      <a:pPr algn="l" fontAlgn="b"/>
                      <a:r>
                        <a:rPr lang="en-IN" sz="1000" b="0" i="0" u="none" strike="noStrike">
                          <a:solidFill>
                            <a:srgbClr val="000000"/>
                          </a:solidFill>
                          <a:effectLst/>
                          <a:latin typeface="Calibri" panose="020F0502020204030204" pitchFamily="34" charset="0"/>
                        </a:rPr>
                        <a:t>Database Administrator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Software Engineering Manager</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808248465"/>
                  </a:ext>
                </a:extLst>
              </a:tr>
              <a:tr h="174054">
                <a:tc>
                  <a:txBody>
                    <a:bodyPr/>
                    <a:lstStyle/>
                    <a:p>
                      <a:pPr algn="l" fontAlgn="b"/>
                      <a:r>
                        <a:rPr lang="en-IN" sz="1000" b="0" i="0" u="none" strike="noStrike">
                          <a:solidFill>
                            <a:srgbClr val="000000"/>
                          </a:solidFill>
                          <a:effectLst/>
                          <a:latin typeface="Calibri" panose="020F0502020204030204" pitchFamily="34" charset="0"/>
                        </a:rPr>
                        <a:t>Sales Manager</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Sr. DBA</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IN" sz="1000" b="0" i="0" u="none" strike="noStrike">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15296993"/>
                  </a:ext>
                </a:extLst>
              </a:tr>
              <a:tr h="174054">
                <a:tc>
                  <a:txBody>
                    <a:bodyPr/>
                    <a:lstStyle/>
                    <a:p>
                      <a:pPr algn="l" fontAlgn="b"/>
                      <a:r>
                        <a:rPr lang="en-IN" sz="1000" b="0" i="0" u="none" strike="noStrike">
                          <a:solidFill>
                            <a:srgbClr val="000000"/>
                          </a:solidFill>
                          <a:effectLst/>
                          <a:latin typeface="Calibri" panose="020F0502020204030204" pitchFamily="34" charset="0"/>
                        </a:rPr>
                        <a:t>Sr. Accountant</a:t>
                      </a:r>
                    </a:p>
                  </a:txBody>
                  <a:tcPr marL="7252" marR="7252" marT="7252"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Active</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a:solidFill>
                            <a:srgbClr val="000000"/>
                          </a:solidFill>
                          <a:effectLst/>
                          <a:latin typeface="Calibri" panose="020F0502020204030204" pitchFamily="34" charset="0"/>
                        </a:rPr>
                        <a:t>2</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Sr. DBA</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Calibri" panose="020F0502020204030204" pitchFamily="34" charset="0"/>
                        </a:rPr>
                        <a:t>Voluntarily Terminated</a:t>
                      </a:r>
                    </a:p>
                  </a:txBody>
                  <a:tcPr marL="7252" marR="7252" marT="7252"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r" fontAlgn="b"/>
                      <a:r>
                        <a:rPr lang="en-IN" sz="1000" b="0" i="0" u="none" strike="noStrike" dirty="0">
                          <a:solidFill>
                            <a:srgbClr val="000000"/>
                          </a:solidFill>
                          <a:effectLst/>
                          <a:latin typeface="Calibri" panose="020F0502020204030204" pitchFamily="34" charset="0"/>
                        </a:rPr>
                        <a:t>1</a:t>
                      </a:r>
                    </a:p>
                  </a:txBody>
                  <a:tcPr marL="7252" marR="7252" marT="7252"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186990504"/>
                  </a:ext>
                </a:extLst>
              </a:tr>
            </a:tbl>
          </a:graphicData>
        </a:graphic>
      </p:graphicFrame>
    </p:spTree>
    <p:extLst>
      <p:ext uri="{BB962C8B-B14F-4D97-AF65-F5344CB8AC3E}">
        <p14:creationId xmlns:p14="http://schemas.microsoft.com/office/powerpoint/2010/main" val="146731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B34EFA-C480-2401-5E7F-B5E0BADD5E6E}"/>
              </a:ext>
            </a:extLst>
          </p:cNvPr>
          <p:cNvSpPr>
            <a:spLocks noGrp="1"/>
          </p:cNvSpPr>
          <p:nvPr>
            <p:ph idx="1"/>
          </p:nvPr>
        </p:nvSpPr>
        <p:spPr>
          <a:xfrm>
            <a:off x="407068" y="328863"/>
            <a:ext cx="11377863" cy="6200273"/>
          </a:xfrm>
        </p:spPr>
        <p:txBody>
          <a:bodyPr>
            <a:noAutofit/>
          </a:bodyPr>
          <a:lstStyle/>
          <a:p>
            <a:pPr marL="0" indent="0">
              <a:lnSpc>
                <a:spcPct val="107000"/>
              </a:lnSpc>
              <a:spcAft>
                <a:spcPts val="800"/>
              </a:spcAft>
              <a:buNone/>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Job Satisfaction and Organizational Health</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There is a clear indication that certain roles, particularly at the technician level (e.g.,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Production Technician I and II</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have a higher voluntary turnover, which could point to issues with job satisfaction, compensation, or career advancement opportunities.</a:t>
            </a:r>
          </a:p>
          <a:p>
            <a:pPr marL="342900" lvl="0" indent="-342900">
              <a:lnSpc>
                <a:spcPct val="107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The presence of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voluntary terminations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in senior or managerial roles (e.g.,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IT Manager</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Principal Data Architect</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suggests that even higher-level employees are not immune to dissatisfaction.</a:t>
            </a:r>
            <a:endParaRPr lang="en-IN" sz="1200" b="1"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Managerial and Technical Skill Gaps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The dataset indicates a relatively high proportion of managerial roles, such as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IT Manager</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Production Manager</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Area Sales Manager</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which are affected by voluntary terminations. This highlights a potential gap in management stability.</a:t>
            </a:r>
          </a:p>
          <a:p>
            <a:pPr marL="342900" lvl="0" indent="-342900">
              <a:lnSpc>
                <a:spcPct val="107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Similarly, technical roles like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Software Engineers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BI Developers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Network Engineers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show a mixture of active employees and voluntary departures, which might indicate the challenge of retaining technical talent in competitive fields.</a:t>
            </a:r>
          </a:p>
          <a:p>
            <a:pPr>
              <a:lnSpc>
                <a:spcPct val="107000"/>
              </a:lnSpc>
              <a:spcAft>
                <a:spcPts val="800"/>
              </a:spcAf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Role-Specific HR Strategies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Entry-level roles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(e.g.,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Production Technician I</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technical roles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(e.g.,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Software Engineers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may benefit from more robust onboarding, mentorship, and career progression opportunities to reduce voluntary turnover.</a:t>
            </a:r>
          </a:p>
          <a:p>
            <a:pPr marL="342900" lvl="0" indent="-342900">
              <a:lnSpc>
                <a:spcPct val="107000"/>
              </a:lnSpc>
              <a:spcAft>
                <a:spcPts val="800"/>
              </a:spcAft>
              <a:buSzPts val="1000"/>
              <a:buFont typeface="Symbol" panose="05050102010706020507" pitchFamily="18" charset="2"/>
              <a:buChar char=""/>
              <a:tabLst>
                <a:tab pos="457200" algn="l"/>
              </a:tabLs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Managerial roles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may need additional leadership training, performance feedback systems, and compensation reviews to reduce turnover in these positions.</a:t>
            </a:r>
          </a:p>
          <a:p>
            <a:pPr>
              <a:lnSpc>
                <a:spcPct val="107000"/>
              </a:lnSpc>
              <a:spcAft>
                <a:spcPts val="800"/>
              </a:spcAft>
            </a:pP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Actionable Recommendations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Focus on understanding and addressing the root causes of voluntary terminations, especially in roles with high turnover like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Production Technician I</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Software Engineer</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Area Sales Manager</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Evaluate and enhance the retention strategies for </a:t>
            </a:r>
            <a:r>
              <a:rPr lang="en-IN" sz="1200" b="1" kern="100" dirty="0">
                <a:effectLst/>
                <a:latin typeface="Calibri" panose="020F0502020204030204" pitchFamily="34" charset="0"/>
                <a:ea typeface="Calibri" panose="020F0502020204030204" pitchFamily="34" charset="0"/>
                <a:cs typeface="Times New Roman" panose="02020603050405020304" pitchFamily="18" charset="0"/>
              </a:rPr>
              <a:t>technical roles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by offering career development opportunities, recognition, and competitive compensation.</a:t>
            </a:r>
          </a:p>
        </p:txBody>
      </p:sp>
    </p:spTree>
    <p:extLst>
      <p:ext uri="{BB962C8B-B14F-4D97-AF65-F5344CB8AC3E}">
        <p14:creationId xmlns:p14="http://schemas.microsoft.com/office/powerpoint/2010/main" val="117519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112A-4910-7EB5-D221-821F000342BF}"/>
              </a:ext>
            </a:extLst>
          </p:cNvPr>
          <p:cNvSpPr>
            <a:spLocks noGrp="1"/>
          </p:cNvSpPr>
          <p:nvPr>
            <p:ph type="title"/>
          </p:nvPr>
        </p:nvSpPr>
        <p:spPr>
          <a:xfrm>
            <a:off x="838200" y="365126"/>
            <a:ext cx="10515600" cy="629486"/>
          </a:xfrm>
        </p:spPr>
        <p:txBody>
          <a:bodyPr>
            <a:normAutofit fontScale="90000"/>
          </a:bodyPr>
          <a:lstStyle/>
          <a:p>
            <a:r>
              <a:rPr lang="en-US" dirty="0"/>
              <a:t>SUM OF SALARY BY POSITION AND GENDER</a:t>
            </a:r>
            <a:endParaRPr lang="en-IN" dirty="0"/>
          </a:p>
        </p:txBody>
      </p:sp>
      <p:graphicFrame>
        <p:nvGraphicFramePr>
          <p:cNvPr id="14" name="Table 13">
            <a:extLst>
              <a:ext uri="{FF2B5EF4-FFF2-40B4-BE49-F238E27FC236}">
                <a16:creationId xmlns:a16="http://schemas.microsoft.com/office/drawing/2014/main" id="{CFF2E648-9E68-A713-0645-227B5C61F2AE}"/>
              </a:ext>
            </a:extLst>
          </p:cNvPr>
          <p:cNvGraphicFramePr>
            <a:graphicFrameLocks noGrp="1"/>
          </p:cNvGraphicFramePr>
          <p:nvPr>
            <p:extLst>
              <p:ext uri="{D42A27DB-BD31-4B8C-83A1-F6EECF244321}">
                <p14:modId xmlns:p14="http://schemas.microsoft.com/office/powerpoint/2010/main" val="3587483966"/>
              </p:ext>
            </p:extLst>
          </p:nvPr>
        </p:nvGraphicFramePr>
        <p:xfrm>
          <a:off x="1090863" y="1074820"/>
          <a:ext cx="8622631" cy="5418048"/>
        </p:xfrm>
        <a:graphic>
          <a:graphicData uri="http://schemas.openxmlformats.org/drawingml/2006/table">
            <a:tbl>
              <a:tblPr/>
              <a:tblGrid>
                <a:gridCol w="1864353">
                  <a:extLst>
                    <a:ext uri="{9D8B030D-6E8A-4147-A177-3AD203B41FA5}">
                      <a16:colId xmlns:a16="http://schemas.microsoft.com/office/drawing/2014/main" val="22664156"/>
                    </a:ext>
                  </a:extLst>
                </a:gridCol>
                <a:gridCol w="1298389">
                  <a:extLst>
                    <a:ext uri="{9D8B030D-6E8A-4147-A177-3AD203B41FA5}">
                      <a16:colId xmlns:a16="http://schemas.microsoft.com/office/drawing/2014/main" val="421498682"/>
                    </a:ext>
                  </a:extLst>
                </a:gridCol>
                <a:gridCol w="815654">
                  <a:extLst>
                    <a:ext uri="{9D8B030D-6E8A-4147-A177-3AD203B41FA5}">
                      <a16:colId xmlns:a16="http://schemas.microsoft.com/office/drawing/2014/main" val="3080627337"/>
                    </a:ext>
                  </a:extLst>
                </a:gridCol>
                <a:gridCol w="2363732">
                  <a:extLst>
                    <a:ext uri="{9D8B030D-6E8A-4147-A177-3AD203B41FA5}">
                      <a16:colId xmlns:a16="http://schemas.microsoft.com/office/drawing/2014/main" val="597365843"/>
                    </a:ext>
                  </a:extLst>
                </a:gridCol>
                <a:gridCol w="1381618">
                  <a:extLst>
                    <a:ext uri="{9D8B030D-6E8A-4147-A177-3AD203B41FA5}">
                      <a16:colId xmlns:a16="http://schemas.microsoft.com/office/drawing/2014/main" val="4107679269"/>
                    </a:ext>
                  </a:extLst>
                </a:gridCol>
                <a:gridCol w="898885">
                  <a:extLst>
                    <a:ext uri="{9D8B030D-6E8A-4147-A177-3AD203B41FA5}">
                      <a16:colId xmlns:a16="http://schemas.microsoft.com/office/drawing/2014/main" val="736015785"/>
                    </a:ext>
                  </a:extLst>
                </a:gridCol>
              </a:tblGrid>
              <a:tr h="225752">
                <a:tc>
                  <a:txBody>
                    <a:bodyPr/>
                    <a:lstStyle/>
                    <a:p>
                      <a:pPr algn="l" fontAlgn="b"/>
                      <a:r>
                        <a:rPr lang="en-IN" sz="1100" b="1" i="0" u="none" strike="noStrike">
                          <a:solidFill>
                            <a:srgbClr val="FFFFFF"/>
                          </a:solidFill>
                          <a:effectLst/>
                          <a:latin typeface="Calibri" panose="020F0502020204030204" pitchFamily="34" charset="0"/>
                        </a:rPr>
                        <a:t>Position</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100" b="1" i="0" u="none" strike="noStrike">
                          <a:solidFill>
                            <a:srgbClr val="FFFFFF"/>
                          </a:solidFill>
                          <a:effectLst/>
                          <a:latin typeface="Calibri" panose="020F0502020204030204" pitchFamily="34" charset="0"/>
                        </a:rPr>
                        <a:t>Sum of Salary</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100" b="1" i="0" u="none" strike="noStrike">
                          <a:solidFill>
                            <a:srgbClr val="FFFFFF"/>
                          </a:solidFill>
                          <a:effectLst/>
                          <a:latin typeface="Calibri" panose="020F0502020204030204" pitchFamily="34" charset="0"/>
                        </a:rPr>
                        <a:t>Gender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100" b="1" i="0" u="none" strike="noStrike">
                          <a:solidFill>
                            <a:srgbClr val="FFFFFF"/>
                          </a:solidFill>
                          <a:effectLst/>
                          <a:latin typeface="Calibri" panose="020F0502020204030204" pitchFamily="34" charset="0"/>
                        </a:rPr>
                        <a:t>Position2</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100" b="1" i="0" u="none" strike="noStrike">
                          <a:solidFill>
                            <a:srgbClr val="FFFFFF"/>
                          </a:solidFill>
                          <a:effectLst/>
                          <a:latin typeface="Calibri" panose="020F0502020204030204" pitchFamily="34" charset="0"/>
                        </a:rPr>
                        <a:t>Sum of Salary3</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IN" sz="1100" b="1" i="0" u="none" strike="noStrike">
                          <a:solidFill>
                            <a:srgbClr val="FFFFFF"/>
                          </a:solidFill>
                          <a:effectLst/>
                          <a:latin typeface="Calibri" panose="020F0502020204030204" pitchFamily="34" charset="0"/>
                        </a:rPr>
                        <a:t>Gender4</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4189545528"/>
                  </a:ext>
                </a:extLst>
              </a:tr>
              <a:tr h="225752">
                <a:tc>
                  <a:txBody>
                    <a:bodyPr/>
                    <a:lstStyle/>
                    <a:p>
                      <a:pPr algn="l" fontAlgn="b"/>
                      <a:r>
                        <a:rPr lang="en-IN" sz="1100" b="0" i="0" u="none" strike="noStrike">
                          <a:solidFill>
                            <a:srgbClr val="000000"/>
                          </a:solidFill>
                          <a:effectLst/>
                          <a:latin typeface="Calibri" panose="020F0502020204030204" pitchFamily="34" charset="0"/>
                        </a:rPr>
                        <a:t>Production Technician I</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46,54,771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Director of Sales</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1,80,000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82216878"/>
                  </a:ext>
                </a:extLst>
              </a:tr>
              <a:tr h="225752">
                <a:tc>
                  <a:txBody>
                    <a:bodyPr/>
                    <a:lstStyle/>
                    <a:p>
                      <a:pPr algn="l" fontAlgn="b"/>
                      <a:r>
                        <a:rPr lang="en-IN" sz="1100" b="0" i="0" u="none" strike="noStrike">
                          <a:solidFill>
                            <a:srgbClr val="000000"/>
                          </a:solidFill>
                          <a:effectLst/>
                          <a:latin typeface="Calibri" panose="020F0502020204030204" pitchFamily="34" charset="0"/>
                        </a:rPr>
                        <a:t>Production Technician I</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29,52,041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IT Director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1,78,000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797677785"/>
                  </a:ext>
                </a:extLst>
              </a:tr>
              <a:tr h="225752">
                <a:tc>
                  <a:txBody>
                    <a:bodyPr/>
                    <a:lstStyle/>
                    <a:p>
                      <a:pPr algn="l" fontAlgn="b"/>
                      <a:r>
                        <a:rPr lang="en-IN" sz="1100" b="0" i="0" u="none" strike="noStrike">
                          <a:solidFill>
                            <a:srgbClr val="000000"/>
                          </a:solidFill>
                          <a:effectLst/>
                          <a:latin typeface="Calibri" panose="020F0502020204030204" pitchFamily="34" charset="0"/>
                        </a:rPr>
                        <a:t>Production Technician II</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24,19,722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Senior BI Developer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1,72,824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4226838"/>
                  </a:ext>
                </a:extLst>
              </a:tr>
              <a:tr h="225752">
                <a:tc>
                  <a:txBody>
                    <a:bodyPr/>
                    <a:lstStyle/>
                    <a:p>
                      <a:pPr algn="l" fontAlgn="b"/>
                      <a:r>
                        <a:rPr lang="en-IN" sz="1100" b="0" i="0" u="none" strike="noStrike">
                          <a:solidFill>
                            <a:srgbClr val="000000"/>
                          </a:solidFill>
                          <a:effectLst/>
                          <a:latin typeface="Calibri" panose="020F0502020204030204" pitchFamily="34" charset="0"/>
                        </a:rPr>
                        <a:t>Production Technician II</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12,79,134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Director of Operations</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1,70,500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108210927"/>
                  </a:ext>
                </a:extLst>
              </a:tr>
              <a:tr h="225752">
                <a:tc>
                  <a:txBody>
                    <a:bodyPr/>
                    <a:lstStyle/>
                    <a:p>
                      <a:pPr algn="l" fontAlgn="b"/>
                      <a:r>
                        <a:rPr lang="en-IN" sz="1100" b="0" i="0" u="none" strike="noStrike">
                          <a:solidFill>
                            <a:srgbClr val="000000"/>
                          </a:solidFill>
                          <a:effectLst/>
                          <a:latin typeface="Calibri" panose="020F0502020204030204" pitchFamily="34" charset="0"/>
                        </a:rPr>
                        <a:t>Area Sales Manager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9,87,657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IT Manager - Infra</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1,57,000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20260861"/>
                  </a:ext>
                </a:extLst>
              </a:tr>
              <a:tr h="225752">
                <a:tc>
                  <a:txBody>
                    <a:bodyPr/>
                    <a:lstStyle/>
                    <a:p>
                      <a:pPr algn="l" fontAlgn="b"/>
                      <a:r>
                        <a:rPr lang="en-IN" sz="1100" b="0" i="0" u="none" strike="noStrike">
                          <a:solidFill>
                            <a:srgbClr val="000000"/>
                          </a:solidFill>
                          <a:effectLst/>
                          <a:latin typeface="Calibri" panose="020F0502020204030204" pitchFamily="34" charset="0"/>
                        </a:rPr>
                        <a:t>Area Sales Manager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              7,65,522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Administrative Assistant</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1,56,840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750254967"/>
                  </a:ext>
                </a:extLst>
              </a:tr>
              <a:tr h="225752">
                <a:tc>
                  <a:txBody>
                    <a:bodyPr/>
                    <a:lstStyle/>
                    <a:p>
                      <a:pPr algn="l" fontAlgn="b"/>
                      <a:r>
                        <a:rPr lang="en-IN" sz="1100" b="0" i="0" u="none" strike="noStrike">
                          <a:solidFill>
                            <a:srgbClr val="000000"/>
                          </a:solidFill>
                          <a:effectLst/>
                          <a:latin typeface="Calibri" panose="020F0502020204030204" pitchFamily="34" charset="0"/>
                        </a:rPr>
                        <a:t>Production Manager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6,16,443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Data Architect</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1,50,290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36392225"/>
                  </a:ext>
                </a:extLst>
              </a:tr>
              <a:tr h="225752">
                <a:tc>
                  <a:txBody>
                    <a:bodyPr/>
                    <a:lstStyle/>
                    <a:p>
                      <a:pPr algn="l" fontAlgn="b"/>
                      <a:r>
                        <a:rPr lang="en-IN" sz="1100" b="0" i="0" u="none" strike="noStrike">
                          <a:solidFill>
                            <a:srgbClr val="000000"/>
                          </a:solidFill>
                          <a:effectLst/>
                          <a:latin typeface="Calibri" panose="020F0502020204030204" pitchFamily="34" charset="0"/>
                        </a:rPr>
                        <a:t>Software Engineer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5,81,437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IT Manager - Support</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1,38,888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170820999"/>
                  </a:ext>
                </a:extLst>
              </a:tr>
              <a:tr h="225752">
                <a:tc>
                  <a:txBody>
                    <a:bodyPr/>
                    <a:lstStyle/>
                    <a:p>
                      <a:pPr algn="l" fontAlgn="b"/>
                      <a:r>
                        <a:rPr lang="en-IN" sz="1100" b="0" i="0" u="none" strike="noStrike">
                          <a:solidFill>
                            <a:srgbClr val="000000"/>
                          </a:solidFill>
                          <a:effectLst/>
                          <a:latin typeface="Calibri" panose="020F0502020204030204" pitchFamily="34" charset="0"/>
                        </a:rPr>
                        <a:t>Data Analyst</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4,45,326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Sales Manager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1,34,728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33428707"/>
                  </a:ext>
                </a:extLst>
              </a:tr>
              <a:tr h="225752">
                <a:tc>
                  <a:txBody>
                    <a:bodyPr/>
                    <a:lstStyle/>
                    <a:p>
                      <a:pPr algn="l" fontAlgn="b"/>
                      <a:r>
                        <a:rPr lang="en-IN" sz="1100" b="0" i="0" u="none" strike="noStrike">
                          <a:solidFill>
                            <a:srgbClr val="000000"/>
                          </a:solidFill>
                          <a:effectLst/>
                          <a:latin typeface="Calibri" panose="020F0502020204030204" pitchFamily="34" charset="0"/>
                        </a:rPr>
                        <a:t>Production Manager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4,37,680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Accountant I</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1,27,523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327497237"/>
                  </a:ext>
                </a:extLst>
              </a:tr>
              <a:tr h="225752">
                <a:tc>
                  <a:txBody>
                    <a:bodyPr/>
                    <a:lstStyle/>
                    <a:p>
                      <a:pPr algn="l" fontAlgn="b"/>
                      <a:r>
                        <a:rPr lang="en-IN" sz="1100" b="0" i="0" u="none" strike="noStrike">
                          <a:solidFill>
                            <a:srgbClr val="000000"/>
                          </a:solidFill>
                          <a:effectLst/>
                          <a:latin typeface="Calibri" panose="020F0502020204030204" pitchFamily="34" charset="0"/>
                        </a:rPr>
                        <a:t>Database Administrator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4,28,499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Principal Data Architect</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1,20,000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970450807"/>
                  </a:ext>
                </a:extLst>
              </a:tr>
              <a:tr h="225752">
                <a:tc>
                  <a:txBody>
                    <a:bodyPr/>
                    <a:lstStyle/>
                    <a:p>
                      <a:pPr algn="l" fontAlgn="b"/>
                      <a:r>
                        <a:rPr lang="en-IN" sz="1100" b="0" i="0" u="none" strike="noStrike">
                          <a:solidFill>
                            <a:srgbClr val="000000"/>
                          </a:solidFill>
                          <a:effectLst/>
                          <a:latin typeface="Calibri" panose="020F0502020204030204" pitchFamily="34" charset="0"/>
                        </a:rPr>
                        <a:t>Software Engineer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3,85,755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Database Administrator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1,13,999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035059877"/>
                  </a:ext>
                </a:extLst>
              </a:tr>
              <a:tr h="225752">
                <a:tc>
                  <a:txBody>
                    <a:bodyPr/>
                    <a:lstStyle/>
                    <a:p>
                      <a:pPr algn="l" fontAlgn="b"/>
                      <a:r>
                        <a:rPr lang="en-IN" sz="1100" b="0" i="0" u="none" strike="noStrike">
                          <a:solidFill>
                            <a:srgbClr val="000000"/>
                          </a:solidFill>
                          <a:effectLst/>
                          <a:latin typeface="Calibri" panose="020F0502020204030204" pitchFamily="34" charset="0"/>
                        </a:rPr>
                        <a:t>IT Support</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3,15,940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BI Director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1,10,929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643747599"/>
                  </a:ext>
                </a:extLst>
              </a:tr>
              <a:tr h="225752">
                <a:tc>
                  <a:txBody>
                    <a:bodyPr/>
                    <a:lstStyle/>
                    <a:p>
                      <a:pPr algn="l" fontAlgn="b"/>
                      <a:r>
                        <a:rPr lang="en-IN" sz="1100" b="0" i="0" u="none" strike="noStrike">
                          <a:solidFill>
                            <a:srgbClr val="000000"/>
                          </a:solidFill>
                          <a:effectLst/>
                          <a:latin typeface="Calibri" panose="020F0502020204030204" pitchFamily="34" charset="0"/>
                        </a:rPr>
                        <a:t>IT Manager - DB</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2,89,919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Sr. DBA</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1,04,437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097339769"/>
                  </a:ext>
                </a:extLst>
              </a:tr>
              <a:tr h="225752">
                <a:tc>
                  <a:txBody>
                    <a:bodyPr/>
                    <a:lstStyle/>
                    <a:p>
                      <a:pPr algn="l" fontAlgn="b"/>
                      <a:r>
                        <a:rPr lang="en-IN" sz="1100" b="0" i="0" u="none" strike="noStrike">
                          <a:solidFill>
                            <a:srgbClr val="000000"/>
                          </a:solidFill>
                          <a:effectLst/>
                          <a:latin typeface="Calibri" panose="020F0502020204030204" pitchFamily="34" charset="0"/>
                        </a:rPr>
                        <a:t>BI Developer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2,85,940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Enterprise Architect</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1,03,613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36660319"/>
                  </a:ext>
                </a:extLst>
              </a:tr>
              <a:tr h="225752">
                <a:tc>
                  <a:txBody>
                    <a:bodyPr/>
                    <a:lstStyle/>
                    <a:p>
                      <a:pPr algn="l" fontAlgn="b"/>
                      <a:r>
                        <a:rPr lang="en-IN" sz="1100" b="0" i="0" u="none" strike="noStrike">
                          <a:solidFill>
                            <a:srgbClr val="000000"/>
                          </a:solidFill>
                          <a:effectLst/>
                          <a:latin typeface="Calibri" panose="020F0502020204030204" pitchFamily="34" charset="0"/>
                        </a:rPr>
                        <a:t>Sr. Network Engineer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2,73,100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Network Engineer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1,03,349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025326951"/>
                  </a:ext>
                </a:extLst>
              </a:tr>
              <a:tr h="225752">
                <a:tc>
                  <a:txBody>
                    <a:bodyPr/>
                    <a:lstStyle/>
                    <a:p>
                      <a:pPr algn="l" fontAlgn="b"/>
                      <a:r>
                        <a:rPr lang="en-IN" sz="1100" b="0" i="0" u="none" strike="noStrike">
                          <a:solidFill>
                            <a:srgbClr val="000000"/>
                          </a:solidFill>
                          <a:effectLst/>
                          <a:latin typeface="Calibri" panose="020F0502020204030204" pitchFamily="34" charset="0"/>
                        </a:rPr>
                        <a:t>Data Analyst</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2,72,729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Sr. DBA</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1,00,031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84028066"/>
                  </a:ext>
                </a:extLst>
              </a:tr>
              <a:tr h="225752">
                <a:tc>
                  <a:txBody>
                    <a:bodyPr/>
                    <a:lstStyle/>
                    <a:p>
                      <a:pPr algn="l" fontAlgn="b"/>
                      <a:r>
                        <a:rPr lang="en-IN" sz="1100" b="0" i="0" u="none" strike="noStrike">
                          <a:solidFill>
                            <a:srgbClr val="000000"/>
                          </a:solidFill>
                          <a:effectLst/>
                          <a:latin typeface="Calibri" panose="020F0502020204030204" pitchFamily="34" charset="0"/>
                        </a:rPr>
                        <a:t>President &amp; CEO</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2,50,000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BI Developer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95,920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024935600"/>
                  </a:ext>
                </a:extLst>
              </a:tr>
              <a:tr h="225752">
                <a:tc>
                  <a:txBody>
                    <a:bodyPr/>
                    <a:lstStyle/>
                    <a:p>
                      <a:pPr algn="l" fontAlgn="b"/>
                      <a:r>
                        <a:rPr lang="en-IN" sz="1100" b="0" i="0" u="none" strike="noStrike">
                          <a:solidFill>
                            <a:srgbClr val="000000"/>
                          </a:solidFill>
                          <a:effectLst/>
                          <a:latin typeface="Calibri" panose="020F0502020204030204" pitchFamily="34" charset="0"/>
                        </a:rPr>
                        <a:t>CIO</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2,20,450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Shared Services Manager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93,046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650604420"/>
                  </a:ext>
                </a:extLst>
              </a:tr>
              <a:tr h="225752">
                <a:tc>
                  <a:txBody>
                    <a:bodyPr/>
                    <a:lstStyle/>
                    <a:p>
                      <a:pPr algn="l" fontAlgn="b"/>
                      <a:r>
                        <a:rPr lang="en-IN" sz="1100" b="0" i="0" u="none" strike="noStrike">
                          <a:solidFill>
                            <a:srgbClr val="000000"/>
                          </a:solidFill>
                          <a:effectLst/>
                          <a:latin typeface="Calibri" panose="020F0502020204030204" pitchFamily="34" charset="0"/>
                        </a:rPr>
                        <a:t>Sr. Accountant</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2,05,718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Senior BI Developer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81,584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866977389"/>
                  </a:ext>
                </a:extLst>
              </a:tr>
              <a:tr h="225752">
                <a:tc>
                  <a:txBody>
                    <a:bodyPr/>
                    <a:lstStyle/>
                    <a:p>
                      <a:pPr algn="l" fontAlgn="b"/>
                      <a:r>
                        <a:rPr lang="en-IN" sz="1100" b="0" i="0" u="none" strike="noStrike">
                          <a:solidFill>
                            <a:srgbClr val="000000"/>
                          </a:solidFill>
                          <a:effectLst/>
                          <a:latin typeface="Calibri" panose="020F0502020204030204" pitchFamily="34" charset="0"/>
                        </a:rPr>
                        <a:t>Network Engineer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2,04,676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Software Engineering Manager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77,692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3093146"/>
                  </a:ext>
                </a:extLst>
              </a:tr>
              <a:tr h="225752">
                <a:tc>
                  <a:txBody>
                    <a:bodyPr/>
                    <a:lstStyle/>
                    <a:p>
                      <a:pPr algn="l" fontAlgn="b"/>
                      <a:r>
                        <a:rPr lang="en-IN" sz="1100" b="0" i="0" u="none" strike="noStrike">
                          <a:solidFill>
                            <a:srgbClr val="000000"/>
                          </a:solidFill>
                          <a:effectLst/>
                          <a:latin typeface="Calibri" panose="020F0502020204030204" pitchFamily="34" charset="0"/>
                        </a:rPr>
                        <a:t>IT Support</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1,93,535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Sales Manager</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                   72,992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M</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136786493"/>
                  </a:ext>
                </a:extLst>
              </a:tr>
              <a:tr h="225752">
                <a:tc>
                  <a:txBody>
                    <a:bodyPr/>
                    <a:lstStyle/>
                    <a:p>
                      <a:pPr algn="l" fontAlgn="b"/>
                      <a:r>
                        <a:rPr lang="en-IN" sz="1100" b="0" i="0" u="none" strike="noStrike">
                          <a:solidFill>
                            <a:srgbClr val="000000"/>
                          </a:solidFill>
                          <a:effectLst/>
                          <a:latin typeface="Calibri" panose="020F0502020204030204" pitchFamily="34" charset="0"/>
                        </a:rPr>
                        <a:t>Sr. Network Engineer</a:t>
                      </a:r>
                    </a:p>
                  </a:txBody>
                  <a:tcPr marL="7554" marR="7554" marT="7554"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1,92,254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F</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Accountant I</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a:solidFill>
                            <a:srgbClr val="000000"/>
                          </a:solidFill>
                          <a:effectLst/>
                          <a:latin typeface="Calibri" panose="020F0502020204030204" pitchFamily="34" charset="0"/>
                        </a:rPr>
                        <a:t>                   63,000 </a:t>
                      </a:r>
                    </a:p>
                  </a:txBody>
                  <a:tcPr marL="7554" marR="7554" marT="7554"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IN" sz="1100" b="0" i="0" u="none" strike="noStrike" dirty="0">
                          <a:solidFill>
                            <a:srgbClr val="000000"/>
                          </a:solidFill>
                          <a:effectLst/>
                          <a:latin typeface="Calibri" panose="020F0502020204030204" pitchFamily="34" charset="0"/>
                        </a:rPr>
                        <a:t>F</a:t>
                      </a:r>
                    </a:p>
                  </a:txBody>
                  <a:tcPr marL="7554" marR="7554" marT="7554"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91137485"/>
                  </a:ext>
                </a:extLst>
              </a:tr>
            </a:tbl>
          </a:graphicData>
        </a:graphic>
      </p:graphicFrame>
    </p:spTree>
    <p:extLst>
      <p:ext uri="{BB962C8B-B14F-4D97-AF65-F5344CB8AC3E}">
        <p14:creationId xmlns:p14="http://schemas.microsoft.com/office/powerpoint/2010/main" val="46770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2F4626-B046-E287-878D-143D286692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3283" y="144379"/>
            <a:ext cx="8333605" cy="4444416"/>
          </a:xfrm>
        </p:spPr>
      </p:pic>
      <p:sp>
        <p:nvSpPr>
          <p:cNvPr id="7" name="TextBox 6">
            <a:extLst>
              <a:ext uri="{FF2B5EF4-FFF2-40B4-BE49-F238E27FC236}">
                <a16:creationId xmlns:a16="http://schemas.microsoft.com/office/drawing/2014/main" id="{17669087-E992-0EC7-EBF2-5A11AD755D88}"/>
              </a:ext>
            </a:extLst>
          </p:cNvPr>
          <p:cNvSpPr txBox="1"/>
          <p:nvPr/>
        </p:nvSpPr>
        <p:spPr>
          <a:xfrm>
            <a:off x="360811" y="4748463"/>
            <a:ext cx="11638547" cy="187743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The dataset reveals a significant disparity in total salaries between genders across various positions. For instance, positions like </a:t>
            </a:r>
            <a:r>
              <a:rPr kumimoji="0" lang="en-US" altLang="en-US" sz="1400" b="1" i="0" u="none" strike="noStrike" cap="none" normalizeH="0" baseline="0" dirty="0">
                <a:ln>
                  <a:noFill/>
                </a:ln>
                <a:solidFill>
                  <a:schemeClr val="tx1"/>
                </a:solidFill>
                <a:effectLst/>
                <a:latin typeface="Arial" panose="020B0604020202020204" pitchFamily="34" charset="0"/>
              </a:rPr>
              <a:t>Production Technician I</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Production Technician II</a:t>
            </a:r>
            <a:r>
              <a:rPr kumimoji="0" lang="en-US" altLang="en-US" sz="1400" b="0" i="0" u="none" strike="noStrike" cap="none" normalizeH="0" baseline="0" dirty="0">
                <a:ln>
                  <a:noFill/>
                </a:ln>
                <a:solidFill>
                  <a:schemeClr val="tx1"/>
                </a:solidFill>
                <a:effectLst/>
                <a:latin typeface="Arial" panose="020B0604020202020204" pitchFamily="34" charset="0"/>
              </a:rPr>
              <a:t> show a notable difference in total salaries, with females earning a total of </a:t>
            </a:r>
            <a:r>
              <a:rPr kumimoji="0" lang="en-US" altLang="en-US" sz="1400" b="1" i="0" u="none" strike="noStrike" cap="none" normalizeH="0" baseline="0" dirty="0">
                <a:ln>
                  <a:noFill/>
                </a:ln>
                <a:solidFill>
                  <a:schemeClr val="tx1"/>
                </a:solidFill>
                <a:effectLst/>
                <a:latin typeface="Arial" panose="020B0604020202020204" pitchFamily="34" charset="0"/>
              </a:rPr>
              <a:t>4,654,771</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2,419,722</a:t>
            </a:r>
            <a:r>
              <a:rPr kumimoji="0" lang="en-US" altLang="en-US" sz="1400" b="0" i="0" u="none" strike="noStrike" cap="none" normalizeH="0" baseline="0" dirty="0">
                <a:ln>
                  <a:noFill/>
                </a:ln>
                <a:solidFill>
                  <a:schemeClr val="tx1"/>
                </a:solidFill>
                <a:effectLst/>
                <a:latin typeface="Arial" panose="020B0604020202020204" pitchFamily="34" charset="0"/>
              </a:rPr>
              <a:t> compared to males at </a:t>
            </a:r>
            <a:r>
              <a:rPr kumimoji="0" lang="en-US" altLang="en-US" sz="1400" b="1" i="0" u="none" strike="noStrike" cap="none" normalizeH="0" baseline="0" dirty="0">
                <a:ln>
                  <a:noFill/>
                </a:ln>
                <a:solidFill>
                  <a:schemeClr val="tx1"/>
                </a:solidFill>
                <a:effectLst/>
                <a:latin typeface="Arial" panose="020B0604020202020204" pitchFamily="34" charset="0"/>
              </a:rPr>
              <a:t>2,952,041</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1,279,134</a:t>
            </a:r>
            <a:r>
              <a:rPr kumimoji="0" lang="en-US" altLang="en-US" sz="1400" b="0" i="0" u="none" strike="noStrike" cap="none" normalizeH="0" baseline="0" dirty="0">
                <a:ln>
                  <a:noFill/>
                </a:ln>
                <a:solidFill>
                  <a:schemeClr val="tx1"/>
                </a:solidFill>
                <a:effectLst/>
                <a:latin typeface="Arial" panose="020B0604020202020204" pitchFamily="34" charset="0"/>
              </a:rPr>
              <a:t>, respectively. This highlights the importance of addressing potential gender-based wage gaps within the organization.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High-paying positions like </a:t>
            </a:r>
            <a:r>
              <a:rPr kumimoji="0" lang="en-US" altLang="en-US" sz="1400" b="1" i="0" u="none" strike="noStrike" cap="none" normalizeH="0" baseline="0" dirty="0">
                <a:ln>
                  <a:noFill/>
                </a:ln>
                <a:solidFill>
                  <a:schemeClr val="tx1"/>
                </a:solidFill>
                <a:effectLst/>
                <a:latin typeface="Arial" panose="020B0604020202020204" pitchFamily="34" charset="0"/>
              </a:rPr>
              <a:t>Area Sales Manager</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President &amp; CEO</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CIO</a:t>
            </a:r>
            <a:r>
              <a:rPr kumimoji="0" lang="en-US" altLang="en-US" sz="1400" b="0" i="0" u="none" strike="noStrike" cap="none" normalizeH="0" baseline="0" dirty="0">
                <a:ln>
                  <a:noFill/>
                </a:ln>
                <a:solidFill>
                  <a:schemeClr val="tx1"/>
                </a:solidFill>
                <a:effectLst/>
                <a:latin typeface="Arial" panose="020B0604020202020204" pitchFamily="34" charset="0"/>
              </a:rPr>
              <a:t> are typically held by males, which suggests a potential leadership disparity across genders at the top levels. However, positions like </a:t>
            </a:r>
            <a:r>
              <a:rPr kumimoji="0" lang="en-US" altLang="en-US" sz="1400" b="1" i="0" u="none" strike="noStrike" cap="none" normalizeH="0" baseline="0" dirty="0">
                <a:ln>
                  <a:noFill/>
                </a:ln>
                <a:solidFill>
                  <a:schemeClr val="tx1"/>
                </a:solidFill>
                <a:effectLst/>
                <a:latin typeface="Arial" panose="020B0604020202020204" pitchFamily="34" charset="0"/>
              </a:rPr>
              <a:t>Production Technician I</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IT Support</a:t>
            </a:r>
            <a:r>
              <a:rPr kumimoji="0" lang="en-US" altLang="en-US" sz="1400" b="0" i="0" u="none" strike="noStrike" cap="none" normalizeH="0" baseline="0" dirty="0">
                <a:ln>
                  <a:noFill/>
                </a:ln>
                <a:solidFill>
                  <a:schemeClr val="tx1"/>
                </a:solidFill>
                <a:effectLst/>
                <a:latin typeface="Arial" panose="020B0604020202020204" pitchFamily="34" charset="0"/>
              </a:rPr>
              <a:t> have more balanced gender distribution in terms of salaries, although a deeper look could reveal specific inequalities in compensation for similar roles.</a:t>
            </a:r>
          </a:p>
          <a:p>
            <a:endParaRPr lang="en-IN" dirty="0"/>
          </a:p>
        </p:txBody>
      </p:sp>
    </p:spTree>
    <p:extLst>
      <p:ext uri="{BB962C8B-B14F-4D97-AF65-F5344CB8AC3E}">
        <p14:creationId xmlns:p14="http://schemas.microsoft.com/office/powerpoint/2010/main" val="926008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AEEB7B2-2E28-D788-FA68-6D5B5598E242}"/>
              </a:ext>
            </a:extLst>
          </p:cNvPr>
          <p:cNvSpPr>
            <a:spLocks noGrp="1" noChangeArrowheads="1"/>
          </p:cNvSpPr>
          <p:nvPr>
            <p:ph idx="1"/>
          </p:nvPr>
        </p:nvSpPr>
        <p:spPr bwMode="auto">
          <a:xfrm>
            <a:off x="639679" y="1373614"/>
            <a:ext cx="10912642"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highest salary allocations are concentrated in managerial and executive positions, such as </a:t>
            </a:r>
            <a:r>
              <a:rPr kumimoji="0" lang="en-US" altLang="en-US" sz="1600" b="1" i="0" u="none" strike="noStrike" cap="none" normalizeH="0" baseline="0" dirty="0">
                <a:ln>
                  <a:noFill/>
                </a:ln>
                <a:solidFill>
                  <a:schemeClr val="tx1"/>
                </a:solidFill>
                <a:effectLst/>
                <a:latin typeface="Arial" panose="020B0604020202020204" pitchFamily="34" charset="0"/>
              </a:rPr>
              <a:t>President &amp; CEO</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CIO</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Area Sales Manager</a:t>
            </a:r>
            <a:r>
              <a:rPr kumimoji="0" lang="en-US" altLang="en-US" sz="1600" b="0" i="0" u="none" strike="noStrike" cap="none" normalizeH="0" baseline="0" dirty="0">
                <a:ln>
                  <a:noFill/>
                </a:ln>
                <a:solidFill>
                  <a:schemeClr val="tx1"/>
                </a:solidFill>
                <a:effectLst/>
                <a:latin typeface="Arial" panose="020B0604020202020204" pitchFamily="34" charset="0"/>
              </a:rPr>
              <a:t>, which have higher overall sums in comparison to technical roles such as </a:t>
            </a:r>
            <a:r>
              <a:rPr kumimoji="0" lang="en-US" altLang="en-US" sz="1600" b="1" i="0" u="none" strike="noStrike" cap="none" normalizeH="0" baseline="0" dirty="0">
                <a:ln>
                  <a:noFill/>
                </a:ln>
                <a:solidFill>
                  <a:schemeClr val="tx1"/>
                </a:solidFill>
                <a:effectLst/>
                <a:latin typeface="Arial" panose="020B0604020202020204" pitchFamily="34" charset="0"/>
              </a:rPr>
              <a:t>IT Support</a:t>
            </a:r>
            <a:r>
              <a:rPr kumimoji="0" lang="en-US" altLang="en-US" sz="1600" b="0" i="0" u="none" strike="noStrike" cap="none" normalizeH="0" baseline="0" dirty="0">
                <a:ln>
                  <a:noFill/>
                </a:ln>
                <a:solidFill>
                  <a:schemeClr val="tx1"/>
                </a:solidFill>
                <a:effectLst/>
                <a:latin typeface="Arial" panose="020B0604020202020204" pitchFamily="34" charset="0"/>
              </a:rPr>
              <a:t> or </a:t>
            </a:r>
            <a:r>
              <a:rPr kumimoji="0" lang="en-US" altLang="en-US" sz="1600" b="1" i="0" u="none" strike="noStrike" cap="none" normalizeH="0" baseline="0" dirty="0">
                <a:ln>
                  <a:noFill/>
                </a:ln>
                <a:solidFill>
                  <a:schemeClr val="tx1"/>
                </a:solidFill>
                <a:effectLst/>
                <a:latin typeface="Arial" panose="020B0604020202020204" pitchFamily="34" charset="0"/>
              </a:rPr>
              <a:t>Database Administrator</a:t>
            </a:r>
            <a:r>
              <a:rPr kumimoji="0" lang="en-US" altLang="en-US" sz="1600" b="0" i="0" u="none" strike="noStrike" cap="none" normalizeH="0" baseline="0" dirty="0">
                <a:ln>
                  <a:noFill/>
                </a:ln>
                <a:solidFill>
                  <a:schemeClr val="tx1"/>
                </a:solidFill>
                <a:effectLst/>
                <a:latin typeface="Arial" panose="020B0604020202020204" pitchFamily="34" charset="0"/>
              </a:rPr>
              <a:t>. This indicates a salary stratification based on position, where leadership roles command the highest compensation.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 clear trend emerges where </a:t>
            </a:r>
            <a:r>
              <a:rPr kumimoji="0" lang="en-US" altLang="en-US" sz="1600" b="1" i="0" u="none" strike="noStrike" cap="none" normalizeH="0" baseline="0" dirty="0">
                <a:ln>
                  <a:noFill/>
                </a:ln>
                <a:solidFill>
                  <a:schemeClr val="tx1"/>
                </a:solidFill>
                <a:effectLst/>
                <a:latin typeface="Arial" panose="020B0604020202020204" pitchFamily="34" charset="0"/>
              </a:rPr>
              <a:t>men</a:t>
            </a:r>
            <a:r>
              <a:rPr kumimoji="0" lang="en-US" altLang="en-US" sz="1600" b="0" i="0" u="none" strike="noStrike" cap="none" normalizeH="0" baseline="0" dirty="0">
                <a:ln>
                  <a:noFill/>
                </a:ln>
                <a:solidFill>
                  <a:schemeClr val="tx1"/>
                </a:solidFill>
                <a:effectLst/>
                <a:latin typeface="Arial" panose="020B0604020202020204" pitchFamily="34" charset="0"/>
              </a:rPr>
              <a:t> dominate in </a:t>
            </a:r>
            <a:r>
              <a:rPr kumimoji="0" lang="en-US" altLang="en-US" sz="1600" b="1" i="0" u="none" strike="noStrike" cap="none" normalizeH="0" baseline="0" dirty="0">
                <a:ln>
                  <a:noFill/>
                </a:ln>
                <a:solidFill>
                  <a:schemeClr val="tx1"/>
                </a:solidFill>
                <a:effectLst/>
                <a:latin typeface="Arial" panose="020B0604020202020204" pitchFamily="34" charset="0"/>
              </a:rPr>
              <a:t>technical and managerial roles</a:t>
            </a:r>
            <a:r>
              <a:rPr kumimoji="0" lang="en-US" altLang="en-US" sz="1600" b="0" i="0" u="none" strike="noStrike" cap="none" normalizeH="0" baseline="0" dirty="0">
                <a:ln>
                  <a:noFill/>
                </a:ln>
                <a:solidFill>
                  <a:schemeClr val="tx1"/>
                </a:solidFill>
                <a:effectLst/>
                <a:latin typeface="Arial" panose="020B0604020202020204" pitchFamily="34" charset="0"/>
              </a:rPr>
              <a:t>, such as </a:t>
            </a:r>
            <a:r>
              <a:rPr kumimoji="0" lang="en-US" altLang="en-US" sz="1600" b="1" i="0" u="none" strike="noStrike" cap="none" normalizeH="0" baseline="0" dirty="0">
                <a:ln>
                  <a:noFill/>
                </a:ln>
                <a:solidFill>
                  <a:schemeClr val="tx1"/>
                </a:solidFill>
                <a:effectLst/>
                <a:latin typeface="Arial" panose="020B0604020202020204" pitchFamily="34" charset="0"/>
              </a:rPr>
              <a:t>Software Engineer</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BI Developer</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IT Director</a:t>
            </a:r>
            <a:r>
              <a:rPr kumimoji="0" lang="en-US" altLang="en-US" sz="1600" b="0" i="0" u="none" strike="noStrike" cap="none" normalizeH="0" baseline="0" dirty="0">
                <a:ln>
                  <a:noFill/>
                </a:ln>
                <a:solidFill>
                  <a:schemeClr val="tx1"/>
                </a:solidFill>
                <a:effectLst/>
                <a:latin typeface="Arial" panose="020B0604020202020204" pitchFamily="34" charset="0"/>
              </a:rPr>
              <a:t>. On the other hand, </a:t>
            </a:r>
            <a:r>
              <a:rPr kumimoji="0" lang="en-US" altLang="en-US" sz="1600" b="1" i="0" u="none" strike="noStrike" cap="none" normalizeH="0" baseline="0" dirty="0">
                <a:ln>
                  <a:noFill/>
                </a:ln>
                <a:solidFill>
                  <a:schemeClr val="tx1"/>
                </a:solidFill>
                <a:effectLst/>
                <a:latin typeface="Arial" panose="020B0604020202020204" pitchFamily="34" charset="0"/>
              </a:rPr>
              <a:t>women</a:t>
            </a:r>
            <a:r>
              <a:rPr kumimoji="0" lang="en-US" altLang="en-US" sz="1600" b="0" i="0" u="none" strike="noStrike" cap="none" normalizeH="0" baseline="0" dirty="0">
                <a:ln>
                  <a:noFill/>
                </a:ln>
                <a:solidFill>
                  <a:schemeClr val="tx1"/>
                </a:solidFill>
                <a:effectLst/>
                <a:latin typeface="Arial" panose="020B0604020202020204" pitchFamily="34" charset="0"/>
              </a:rPr>
              <a:t> tend to be more concentrated in roles like </a:t>
            </a:r>
            <a:r>
              <a:rPr kumimoji="0" lang="en-US" altLang="en-US" sz="1600" b="1" i="0" u="none" strike="noStrike" cap="none" normalizeH="0" baseline="0" dirty="0">
                <a:ln>
                  <a:noFill/>
                </a:ln>
                <a:solidFill>
                  <a:schemeClr val="tx1"/>
                </a:solidFill>
                <a:effectLst/>
                <a:latin typeface="Arial" panose="020B0604020202020204" pitchFamily="34" charset="0"/>
              </a:rPr>
              <a:t>Administrative Assistant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Sales Manager</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Production Manager</a:t>
            </a:r>
            <a:r>
              <a:rPr kumimoji="0" lang="en-US" altLang="en-US" sz="1600" b="0" i="0" u="none" strike="noStrike" cap="none" normalizeH="0" baseline="0" dirty="0">
                <a:ln>
                  <a:noFill/>
                </a:ln>
                <a:solidFill>
                  <a:schemeClr val="tx1"/>
                </a:solidFill>
                <a:effectLst/>
                <a:latin typeface="Arial" panose="020B0604020202020204" pitchFamily="34" charset="0"/>
              </a:rPr>
              <a:t>. Understanding these trends can help the company design strategies for promoting diversity and inclusion in different departments.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dataset shows that employees in </a:t>
            </a:r>
            <a:r>
              <a:rPr kumimoji="0" lang="en-US" altLang="en-US" sz="1600" b="1" i="0" u="none" strike="noStrike" cap="none" normalizeH="0" baseline="0" dirty="0">
                <a:ln>
                  <a:noFill/>
                </a:ln>
                <a:solidFill>
                  <a:schemeClr val="tx1"/>
                </a:solidFill>
                <a:effectLst/>
                <a:latin typeface="Arial" panose="020B0604020202020204" pitchFamily="34" charset="0"/>
              </a:rPr>
              <a:t>higher-paying roles</a:t>
            </a:r>
            <a:r>
              <a:rPr kumimoji="0" lang="en-US" altLang="en-US" sz="1600" b="0" i="0" u="none" strike="noStrike" cap="none" normalizeH="0" baseline="0" dirty="0">
                <a:ln>
                  <a:noFill/>
                </a:ln>
                <a:solidFill>
                  <a:schemeClr val="tx1"/>
                </a:solidFill>
                <a:effectLst/>
                <a:latin typeface="Arial" panose="020B0604020202020204" pitchFamily="34" charset="0"/>
              </a:rPr>
              <a:t> such as </a:t>
            </a:r>
            <a:r>
              <a:rPr kumimoji="0" lang="en-US" altLang="en-US" sz="1600" b="1" i="0" u="none" strike="noStrike" cap="none" normalizeH="0" baseline="0" dirty="0">
                <a:ln>
                  <a:noFill/>
                </a:ln>
                <a:solidFill>
                  <a:schemeClr val="tx1"/>
                </a:solidFill>
                <a:effectLst/>
                <a:latin typeface="Arial" panose="020B0604020202020204" pitchFamily="34" charset="0"/>
              </a:rPr>
              <a:t>President &amp; CEO</a:t>
            </a:r>
            <a:r>
              <a:rPr kumimoji="0" lang="en-US" altLang="en-US" sz="1600" b="0" i="0" u="none" strike="noStrike" cap="none" normalizeH="0" baseline="0" dirty="0">
                <a:ln>
                  <a:noFill/>
                </a:ln>
                <a:solidFill>
                  <a:schemeClr val="tx1"/>
                </a:solidFill>
                <a:effectLst/>
                <a:latin typeface="Arial" panose="020B0604020202020204" pitchFamily="34" charset="0"/>
              </a:rPr>
              <a:t> or </a:t>
            </a:r>
            <a:r>
              <a:rPr kumimoji="0" lang="en-US" altLang="en-US" sz="1600" b="1" i="0" u="none" strike="noStrike" cap="none" normalizeH="0" baseline="0" dirty="0">
                <a:ln>
                  <a:noFill/>
                </a:ln>
                <a:solidFill>
                  <a:schemeClr val="tx1"/>
                </a:solidFill>
                <a:effectLst/>
                <a:latin typeface="Arial" panose="020B0604020202020204" pitchFamily="34" charset="0"/>
              </a:rPr>
              <a:t>IT Directors</a:t>
            </a:r>
            <a:r>
              <a:rPr kumimoji="0" lang="en-US" altLang="en-US" sz="1600" b="0" i="0" u="none" strike="noStrike" cap="none" normalizeH="0" baseline="0" dirty="0">
                <a:ln>
                  <a:noFill/>
                </a:ln>
                <a:solidFill>
                  <a:schemeClr val="tx1"/>
                </a:solidFill>
                <a:effectLst/>
                <a:latin typeface="Arial" panose="020B0604020202020204" pitchFamily="34" charset="0"/>
              </a:rPr>
              <a:t> are likely to remain with the company for longer durations. In contrast, positions like </a:t>
            </a:r>
            <a:r>
              <a:rPr kumimoji="0" lang="en-US" altLang="en-US" sz="1600" b="1" i="0" u="none" strike="noStrike" cap="none" normalizeH="0" baseline="0" dirty="0">
                <a:ln>
                  <a:noFill/>
                </a:ln>
                <a:solidFill>
                  <a:schemeClr val="tx1"/>
                </a:solidFill>
                <a:effectLst/>
                <a:latin typeface="Arial" panose="020B0604020202020204" pitchFamily="34" charset="0"/>
              </a:rPr>
              <a:t>Accountant I</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Sales Manager</a:t>
            </a:r>
            <a:r>
              <a:rPr kumimoji="0" lang="en-US" altLang="en-US" sz="1600" b="0" i="0" u="none" strike="noStrike" cap="none" normalizeH="0" baseline="0" dirty="0">
                <a:ln>
                  <a:noFill/>
                </a:ln>
                <a:solidFill>
                  <a:schemeClr val="tx1"/>
                </a:solidFill>
                <a:effectLst/>
                <a:latin typeface="Arial" panose="020B0604020202020204" pitchFamily="34" charset="0"/>
              </a:rPr>
              <a:t> with lower salary sums might suggest either high turnover or under-recognition of those employees. Identifying factors leading to this can help improve employee retention strategies.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By examining the sum of salaries and gender distribution in roles, the company can tailor compensation packages to improve equality, attract top talent, and retain high-performing employees. It’s also essential to assess whether the salary distribution aligns with industry standards, especially for roles like </a:t>
            </a:r>
            <a:r>
              <a:rPr kumimoji="0" lang="en-US" altLang="en-US" sz="1600" b="1" i="0" u="none" strike="noStrike" cap="none" normalizeH="0" baseline="0" dirty="0">
                <a:ln>
                  <a:noFill/>
                </a:ln>
                <a:solidFill>
                  <a:schemeClr val="tx1"/>
                </a:solidFill>
                <a:effectLst/>
                <a:latin typeface="Arial" panose="020B0604020202020204" pitchFamily="34" charset="0"/>
              </a:rPr>
              <a:t>Data Analyst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Software Engineer</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Network Engineer</a:t>
            </a:r>
            <a:r>
              <a:rPr kumimoji="0" lang="en-US" altLang="en-US" sz="1600" b="0" i="0" u="none" strike="noStrike" cap="none" normalizeH="0" baseline="0" dirty="0">
                <a:ln>
                  <a:noFill/>
                </a:ln>
                <a:solidFill>
                  <a:schemeClr val="tx1"/>
                </a:solidFill>
                <a:effectLst/>
                <a:latin typeface="Arial" panose="020B0604020202020204" pitchFamily="34" charset="0"/>
              </a:rPr>
              <a:t>, where high-demand skills are often associated with higher pay.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72077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TotalTime>
  <Words>3829</Words>
  <Application>Microsoft Office PowerPoint</Application>
  <PresentationFormat>Widescreen</PresentationFormat>
  <Paragraphs>405</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Century Gothic</vt:lpstr>
      <vt:lpstr>Symbol</vt:lpstr>
      <vt:lpstr>Times New Roman</vt:lpstr>
      <vt:lpstr>Wingdings 3</vt:lpstr>
      <vt:lpstr>Ion</vt:lpstr>
      <vt:lpstr>HR DATA ANALYSIS</vt:lpstr>
      <vt:lpstr>PowerPoint Presentation</vt:lpstr>
      <vt:lpstr>PowerPoint Presentation</vt:lpstr>
      <vt:lpstr>PowerPoint Presentation</vt:lpstr>
      <vt:lpstr>PowerPoint Presentation</vt:lpstr>
      <vt:lpstr>PowerPoint Presentation</vt:lpstr>
      <vt:lpstr>SUM OF SALARY BY POSITION AND GENDER</vt:lpstr>
      <vt:lpstr>PowerPoint Presentation</vt:lpstr>
      <vt:lpstr>PowerPoint Presentation</vt:lpstr>
      <vt:lpstr>SUM OF SALARY AND COUNT OF PERFORMANCE SCORE BY DEPARTMENT</vt:lpstr>
      <vt:lpstr>PowerPoint Presentation</vt:lpstr>
      <vt:lpstr>PowerPoint Presentation</vt:lpstr>
      <vt:lpstr>COUNT OF EMPLOYEES BY DEPARTMENT</vt:lpstr>
      <vt:lpstr>PowerPoint Presentation</vt:lpstr>
      <vt:lpstr>EMPLOYEE SATISFACTION</vt:lpstr>
      <vt:lpstr>PowerPoint Presentation</vt:lpstr>
      <vt:lpstr>GENDER RELATED TO EMPLOYEE SATUS</vt:lpstr>
      <vt:lpstr>PowerPoint Presentation</vt:lpstr>
      <vt:lpstr>BUSINESS IMPROVEMENT INSIGHTS: </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Shubham Mohanty</dc:creator>
  <cp:lastModifiedBy>Shubham Mohanty</cp:lastModifiedBy>
  <cp:revision>1</cp:revision>
  <dcterms:created xsi:type="dcterms:W3CDTF">2024-12-17T10:24:33Z</dcterms:created>
  <dcterms:modified xsi:type="dcterms:W3CDTF">2024-12-17T10:30:06Z</dcterms:modified>
</cp:coreProperties>
</file>